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2" r:id="rId4"/>
    <p:sldId id="258" r:id="rId5"/>
    <p:sldId id="263" r:id="rId6"/>
    <p:sldId id="259" r:id="rId7"/>
    <p:sldId id="262" r:id="rId8"/>
    <p:sldId id="268" r:id="rId9"/>
    <p:sldId id="274" r:id="rId10"/>
    <p:sldId id="27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>
        <p:scale>
          <a:sx n="100" d="100"/>
          <a:sy n="100" d="100"/>
        </p:scale>
        <p:origin x="-206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10234810962087"/>
          <c:y val="7.8504535577019738E-2"/>
          <c:w val="0.50203562763638365"/>
          <c:h val="0.764098241389423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D61C35"/>
            </a:solidFill>
            <a:ln>
              <a:noFill/>
            </a:ln>
            <a:effectLst/>
          </c:spPr>
          <c:explosion val="4"/>
          <c:dPt>
            <c:idx val="2"/>
            <c:bubble3D val="0"/>
            <c:spPr>
              <a:solidFill>
                <a:srgbClr val="0D75BA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ED9A00"/>
              </a:solidFill>
              <a:ln>
                <a:noFill/>
              </a:ln>
              <a:effectLst/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362</c:v>
                </c:pt>
                <c:pt idx="3">
                  <c:v>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0.33359284599396349"/>
                  <c:y val="-0.264992855102656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D75BA"/>
              </a:solidFill>
            </c:spPr>
          </c:dPt>
          <c:dPt>
            <c:idx val="1"/>
            <c:bubble3D val="0"/>
            <c:explosion val="5"/>
            <c:spPr>
              <a:solidFill>
                <a:srgbClr val="FF0000"/>
              </a:solidFill>
            </c:spPr>
          </c:dPt>
          <c:dPt>
            <c:idx val="2"/>
            <c:bubble3D val="0"/>
            <c:explosion val="6"/>
            <c:spPr>
              <a:solidFill>
                <a:srgbClr val="00B050"/>
              </a:solidFill>
            </c:spPr>
          </c:dPt>
          <c:dPt>
            <c:idx val="3"/>
            <c:bubble3D val="0"/>
            <c:explosion val="5"/>
          </c:dPt>
          <c:dLbls>
            <c:dLbl>
              <c:idx val="0"/>
              <c:layout>
                <c:manualLayout>
                  <c:x val="-0.29518152696209288"/>
                  <c:y val="-0.20600076793034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224</c:v>
                </c:pt>
                <c:pt idx="1">
                  <c:v>23</c:v>
                </c:pt>
                <c:pt idx="2">
                  <c:v>24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D75BA"/>
            </a:solidFill>
          </c:spPr>
          <c:dPt>
            <c:idx val="0"/>
            <c:bubble3D val="0"/>
            <c:explosion val="8"/>
            <c:spPr>
              <a:solidFill>
                <a:srgbClr val="FF0000"/>
              </a:solidFill>
            </c:spPr>
          </c:dPt>
          <c:dPt>
            <c:idx val="1"/>
            <c:bubble3D val="0"/>
          </c:dPt>
          <c:dLbls>
            <c:dLbl>
              <c:idx val="1"/>
              <c:layout>
                <c:manualLayout>
                  <c:x val="0.2857245259140615"/>
                  <c:y val="-0.201072409201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</c:v>
                </c:pt>
                <c:pt idx="1">
                  <c:v>233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explosion val="5"/>
            <c:spPr>
              <a:solidFill>
                <a:srgbClr val="0D75BA"/>
              </a:solidFill>
            </c:spPr>
          </c:dPt>
          <c:dPt>
            <c:idx val="2"/>
            <c:bubble3D val="0"/>
            <c:explosion val="1"/>
            <c:spPr>
              <a:solidFill>
                <a:srgbClr val="FF0000"/>
              </a:solidFill>
            </c:spPr>
          </c:dPt>
          <c:dPt>
            <c:idx val="3"/>
            <c:bubble3D val="0"/>
            <c:explosion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3.9046941075771828E-2"/>
                  <c:y val="2.8699670176679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193060248207716"/>
                  <c:y val="-0.1812106306053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600736729407308E-2"/>
                  <c:y val="0.119142459365987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233</c:v>
                </c:pt>
                <c:pt idx="2">
                  <c:v>18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8280336002806197E-2"/>
          <c:y val="4.2968638250124758E-2"/>
          <c:w val="0.8930415559887287"/>
          <c:h val="0.84342635658914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</c:spPr>
          </c:dPt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2"/>
        <c:axId val="134215936"/>
        <c:axId val="134230016"/>
      </c:barChart>
      <c:catAx>
        <c:axId val="1342159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crossAx val="134230016"/>
        <c:crosses val="autoZero"/>
        <c:auto val="1"/>
        <c:lblAlgn val="ctr"/>
        <c:lblOffset val="100"/>
        <c:noMultiLvlLbl val="0"/>
      </c:catAx>
      <c:valAx>
        <c:axId val="134230016"/>
        <c:scaling>
          <c:orientation val="minMax"/>
          <c:max val="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215936"/>
        <c:crosses val="autoZero"/>
        <c:crossBetween val="between"/>
        <c:majorUnit val="1"/>
        <c:minorUnit val="0.1"/>
      </c:valAx>
      <c:spPr>
        <a:effectLst>
          <a:glow rad="508000"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ln w="22225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0.19757</cdr:x>
      <cdr:y>0.48755</cdr:y>
    </cdr:from>
    <cdr:to>
      <cdr:x>0.34174</cdr:x>
      <cdr:y>0.64206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62646" y="2760881"/>
          <a:ext cx="1213284" cy="874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Раздел СПК №4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0.40655</cdr:x>
      <cdr:y>0.06792</cdr:y>
    </cdr:from>
    <cdr:to>
      <cdr:x>0.55072</cdr:x>
      <cdr:y>0.22243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21416" y="384617"/>
          <a:ext cx="1213284" cy="874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Отсутствие СПК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0.31607</cdr:x>
      <cdr:y>0.5257</cdr:y>
    </cdr:from>
    <cdr:to>
      <cdr:x>0.46024</cdr:x>
      <cdr:y>0.68021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659906" y="2976905"/>
          <a:ext cx="1213284" cy="874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Раздел СПК №6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0.47864</cdr:x>
      <cdr:y>0.51298</cdr:y>
    </cdr:from>
    <cdr:to>
      <cdr:x>0.64977</cdr:x>
      <cdr:y>0.66749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028058" y="2904882"/>
          <a:ext cx="1440160" cy="874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Раздел СПК 6.3 и 6.4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0.58624</cdr:x>
      <cdr:y>0.28218</cdr:y>
    </cdr:from>
    <cdr:to>
      <cdr:x>0.73041</cdr:x>
      <cdr:y>0.43669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933584" y="1597897"/>
          <a:ext cx="1213284" cy="874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Раздел СПК 6.1 и 6.2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5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75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802687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сведений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 организации и осуществлении  производственного контроля за соблюдением требований промышленной безопасности, поступивших от поднадзорных организаций 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Псковской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области,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предмет выявления индикаторов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риска</a:t>
            </a:r>
          </a:p>
          <a:p>
            <a:pPr algn="just"/>
            <a:r>
              <a:rPr lang="ru-RU" sz="2000" dirty="0"/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495" y="404664"/>
            <a:ext cx="3121025" cy="324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2535749" y="5301208"/>
            <a:ext cx="3701909" cy="59798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9280" tIns="44640" rIns="89280" bIns="4464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-1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kern="0" spc="-1" dirty="0">
              <a:solidFill>
                <a:srgbClr val="FFFFFF"/>
              </a:solidFill>
              <a:latin typeface="Lato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</a:rPr>
              <a:t>ДОКЛАДЧИК</a:t>
            </a:r>
            <a:r>
              <a:rPr kumimoji="0" lang="ru-RU" sz="1100" b="0" i="0" u="none" strike="noStrike" kern="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</a:rPr>
              <a:t>: </a:t>
            </a:r>
            <a:r>
              <a:rPr kumimoji="0" lang="ru-RU" sz="1100" b="0" i="0" u="none" strike="noStrike" kern="0" cap="none" spc="-1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</a:rPr>
              <a:t>МЕЩЕРЯКОВ АЛЕКСЕЙ ЕВГЕНЬЕВИЧ</a:t>
            </a:r>
            <a:endParaRPr kumimoji="0" lang="ru-RU" sz="1100" b="0" i="0" u="none" strike="noStrike" kern="0" cap="none" spc="-1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72400" y="63456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252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061511"/>
              </p:ext>
            </p:extLst>
          </p:nvPr>
        </p:nvGraphicFramePr>
        <p:xfrm>
          <a:off x="543942" y="812135"/>
          <a:ext cx="8415644" cy="5662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632" y="623731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индикатора риска, выявленный при анализе отчетов о ПК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2491302" y="3675059"/>
            <a:ext cx="5996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Количество выявлений(срабатываний)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раздел отчета о ПК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Илья\Desktop\ростехнадзорВерхний колонтитул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95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Илья\Desktop\Герб цветной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884" y="98426"/>
            <a:ext cx="734403" cy="76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475242" y="62380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10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84994" y="17116"/>
            <a:ext cx="8173890" cy="8749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994" y="-28933"/>
            <a:ext cx="8015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ПОКАЗАТЕЛИ СРАБАТЫВАЕМОСТИ ИНДИКАТОРОВ РИСКА НАРУШЕНИЯ ОБЯЗАТЕЛЬНЫХ ТРЕБОВАНИЙ НА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ТЕРРИТОРИИ ПСКОВСКОЙ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592496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75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87985" y="378904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63650"/>
            <a:ext cx="1768475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885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1900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КОЛИЧЕСТВО ПОДНАДЗОРНЫХ</a:t>
            </a:r>
            <a:br>
              <a:rPr lang="ru-RU" sz="1900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sz="1900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ОПАСНЫХ ПРОИЗВОДСТВЕННЫХ ОБЪЕКТОВ</a:t>
            </a:r>
            <a:r>
              <a:rPr lang="ru-RU" sz="1900" dirty="0" smtClean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КОЛИЧЕСТВО </a:t>
            </a:r>
            <a:r>
              <a:rPr lang="ru-RU" sz="1900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КОЛИЧЕСТВО ПОДНАДЗОРНЫХ</a:t>
            </a:r>
            <a:br>
              <a:rPr lang="ru-RU" sz="1900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sz="1900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ОПАСНЫХ ПРОИЗВОДСТВЕННЫХ </a:t>
            </a:r>
            <a:r>
              <a:rPr lang="ru-RU" sz="1900" dirty="0" err="1" smtClean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ОБЪЕКТОВааааааПОДНАДЗ</a:t>
            </a:r>
            <a:r>
              <a:rPr lang="ru-RU" sz="1900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ru-RU" sz="1900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ru-RU" sz="1900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ОПАСНЫХ ПРОИЗВОДСТВЕННЫХ ОБЪЕКТОВ</a:t>
            </a:r>
            <a:endParaRPr lang="ru-RU" dirty="0"/>
          </a:p>
        </p:txBody>
      </p:sp>
      <p:pic>
        <p:nvPicPr>
          <p:cNvPr id="4" name="Picture 2" descr="C:\Users\Илья\Desktop\ростехнадзорВерхний колонтитул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884" y="98426"/>
            <a:ext cx="734403" cy="76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20024" y="1709056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68AB"/>
                </a:solidFill>
                <a:latin typeface="a_PlakatTitul" panose="020B0802030202020200" pitchFamily="34" charset="-52"/>
              </a:rPr>
              <a:t>0</a:t>
            </a:r>
            <a:endParaRPr lang="ru-RU" sz="1200" dirty="0">
              <a:solidFill>
                <a:srgbClr val="0068AB"/>
              </a:solidFill>
              <a:latin typeface="a_PlakatTitul" panose="020B0802030202020200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0025" y="4990783"/>
            <a:ext cx="511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68AB"/>
                </a:solidFill>
                <a:latin typeface="a_PlakatTitul" panose="020B0802030202020200" pitchFamily="34" charset="-52"/>
              </a:rPr>
              <a:t>449</a:t>
            </a:r>
            <a:endParaRPr lang="ru-RU" sz="1200" dirty="0">
              <a:solidFill>
                <a:srgbClr val="0068AB"/>
              </a:solidFill>
              <a:latin typeface="a_PlakatTitul" panose="020B0802030202020200" pitchFamily="34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1164" y="5188426"/>
            <a:ext cx="7280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latin typeface="Lato Light" panose="020F0402020204030203" pitchFamily="34" charset="0"/>
                <a:cs typeface="Lato Light" panose="020F0402020204030203" pitchFamily="34" charset="0"/>
              </a:rPr>
              <a:t>III </a:t>
            </a:r>
            <a:r>
              <a:rPr lang="ru-RU" sz="1200" dirty="0" smtClean="0">
                <a:latin typeface="Lato Light" panose="020F0402020204030203" pitchFamily="34" charset="0"/>
                <a:cs typeface="Lato Light" panose="020F0402020204030203" pitchFamily="34" charset="0"/>
              </a:rPr>
              <a:t>класс</a:t>
            </a:r>
            <a:endParaRPr lang="ru-RU" sz="1200" dirty="0">
              <a:latin typeface="Lato Light" panose="020F0402020204030203" pitchFamily="34" charset="0"/>
              <a:cs typeface="Lato Light" panose="020F04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1164" y="3095108"/>
            <a:ext cx="790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Lato Light" panose="020F0402020204030203" pitchFamily="34" charset="0"/>
                <a:cs typeface="Lato Light" panose="020F0402020204030203" pitchFamily="34" charset="0"/>
              </a:rPr>
              <a:t>II </a:t>
            </a:r>
            <a:r>
              <a:rPr lang="ru-RU" sz="1200" dirty="0" smtClean="0">
                <a:latin typeface="Lato Light" panose="020F0402020204030203" pitchFamily="34" charset="0"/>
                <a:cs typeface="Lato Light" panose="020F0402020204030203" pitchFamily="34" charset="0"/>
              </a:rPr>
              <a:t>класс</a:t>
            </a:r>
            <a:endParaRPr lang="ru-RU" sz="1200" dirty="0">
              <a:latin typeface="Lato Light" panose="020F0402020204030203" pitchFamily="34" charset="0"/>
              <a:cs typeface="Lato Light" panose="020F04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3353" y="1738111"/>
            <a:ext cx="647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latin typeface="Lato Light" panose="020F0402020204030203" pitchFamily="34" charset="0"/>
                <a:cs typeface="Lato Light" panose="020F0402020204030203" pitchFamily="34" charset="0"/>
              </a:rPr>
              <a:t>I </a:t>
            </a:r>
            <a:r>
              <a:rPr lang="ru-RU" sz="1200" dirty="0" smtClean="0">
                <a:latin typeface="Lato Light" panose="020F0402020204030203" pitchFamily="34" charset="0"/>
                <a:cs typeface="Lato Light" panose="020F0402020204030203" pitchFamily="34" charset="0"/>
              </a:rPr>
              <a:t>класс</a:t>
            </a:r>
            <a:endParaRPr lang="ru-RU" sz="1200" dirty="0">
              <a:latin typeface="Lato Light" panose="020F0402020204030203" pitchFamily="34" charset="0"/>
              <a:cs typeface="Lato Light" panose="020F04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8564" y="3934738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latin typeface="Lato Light" panose="020F0402020204030203" pitchFamily="34" charset="0"/>
                <a:cs typeface="Lato Light" panose="020F0402020204030203" pitchFamily="34" charset="0"/>
              </a:rPr>
              <a:t>IV </a:t>
            </a:r>
            <a:r>
              <a:rPr lang="ru-RU" sz="1200" dirty="0" smtClean="0">
                <a:latin typeface="Lato Light" panose="020F0402020204030203" pitchFamily="34" charset="0"/>
                <a:cs typeface="Lato Light" panose="020F0402020204030203" pitchFamily="34" charset="0"/>
              </a:rPr>
              <a:t>класс</a:t>
            </a:r>
            <a:endParaRPr lang="ru-RU" sz="1200" dirty="0">
              <a:latin typeface="Lato Light" panose="020F0402020204030203" pitchFamily="34" charset="0"/>
              <a:cs typeface="Lato Light" panose="020F04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723" y="2956609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68AB"/>
                </a:solidFill>
                <a:latin typeface="a_PlakatTitul" panose="020B0802030202020200" pitchFamily="34" charset="-52"/>
              </a:rPr>
              <a:t>1</a:t>
            </a:r>
            <a:endParaRPr lang="ru-RU" sz="1200" dirty="0">
              <a:solidFill>
                <a:srgbClr val="0068AB"/>
              </a:solidFill>
              <a:latin typeface="a_PlakatTitul" panose="020B0802030202020200" pitchFamily="34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27893" y="3652135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68AB"/>
                </a:solidFill>
                <a:latin typeface="a_PlakatTitul" panose="020B0802030202020200" pitchFamily="34" charset="-52"/>
              </a:rPr>
              <a:t>      314</a:t>
            </a:r>
            <a:endParaRPr lang="ru-RU" sz="1200" dirty="0">
              <a:solidFill>
                <a:srgbClr val="0068AB"/>
              </a:solidFill>
              <a:latin typeface="a_PlakatTitul" panose="020B0802030202020200" pitchFamily="34" charset="-52"/>
            </a:endParaRPr>
          </a:p>
        </p:txBody>
      </p:sp>
      <p:cxnSp>
        <p:nvCxnSpPr>
          <p:cNvPr id="14" name="Прямая соединительная линия 63"/>
          <p:cNvCxnSpPr/>
          <p:nvPr/>
        </p:nvCxnSpPr>
        <p:spPr>
          <a:xfrm rot="10800000" flipV="1">
            <a:off x="1949668" y="4067637"/>
            <a:ext cx="3075340" cy="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miter lim="800000"/>
            <a:headEnd type="oval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63"/>
          <p:cNvCxnSpPr>
            <a:endCxn id="9" idx="3"/>
          </p:cNvCxnSpPr>
          <p:nvPr/>
        </p:nvCxnSpPr>
        <p:spPr>
          <a:xfrm rot="10800000" flipV="1">
            <a:off x="1911326" y="2124656"/>
            <a:ext cx="4445837" cy="110895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miter lim="800000"/>
            <a:headEnd type="oval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63"/>
          <p:cNvCxnSpPr/>
          <p:nvPr/>
        </p:nvCxnSpPr>
        <p:spPr>
          <a:xfrm flipV="1">
            <a:off x="2036674" y="1986055"/>
            <a:ext cx="4212470" cy="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  <a:miter lim="800000"/>
            <a:headEnd type="oval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63"/>
          <p:cNvCxnSpPr/>
          <p:nvPr/>
        </p:nvCxnSpPr>
        <p:spPr>
          <a:xfrm flipV="1">
            <a:off x="1949666" y="4868800"/>
            <a:ext cx="4095455" cy="458126"/>
          </a:xfrm>
          <a:prstGeom prst="bentConnector3">
            <a:avLst>
              <a:gd name="adj1" fmla="val 99439"/>
            </a:avLst>
          </a:prstGeom>
          <a:ln>
            <a:solidFill>
              <a:schemeClr val="bg1">
                <a:lumMod val="75000"/>
              </a:schemeClr>
            </a:solidFill>
            <a:miter lim="800000"/>
            <a:headEnd type="oval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271377977"/>
              </p:ext>
            </p:extLst>
          </p:nvPr>
        </p:nvGraphicFramePr>
        <p:xfrm>
          <a:off x="3876192" y="1964839"/>
          <a:ext cx="5117095" cy="336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" name="Picture 2" descr="C:\Users\Илья\Desktop\столбец.pn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661248"/>
            <a:ext cx="1798211" cy="41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732240" y="56612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Итого 764 ОПО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0050" y="295274"/>
            <a:ext cx="8028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Количество поднадзорных опасных производственных объектов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1081" y="6401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36482"/>
          </a:xfrm>
        </p:spPr>
        <p:txBody>
          <a:bodyPr>
            <a:normAutofit lnSpcReduction="10000"/>
          </a:bodyPr>
          <a:lstStyle/>
          <a:p>
            <a:pPr lvl="0" algn="just">
              <a:spcBef>
                <a:spcPts val="0"/>
              </a:spcBef>
              <a:buClr>
                <a:srgbClr val="3276C8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объектами нефтехимической и нефтегазоперерабатывающей промышленности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spcBef>
                <a:spcPts val="0"/>
              </a:spcBef>
              <a:buClr>
                <a:srgbClr val="3276C8"/>
              </a:buClr>
              <a:buFont typeface="Wingdings" pitchFamily="2" charset="2"/>
              <a:buChar char="v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предприятиями химического комплекса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объектами газораспределения и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газопотребления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взрывопожароопасными объектами хранения и переработки растительного сырья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транспортированием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опасных веществ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оборудованием, работающим под избыточным давлением (котлонадзор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Clr>
                <a:srgbClr val="0D75BA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подъёмными сооружениями.</a:t>
            </a:r>
          </a:p>
          <a:p>
            <a:endParaRPr lang="ru-RU" dirty="0"/>
          </a:p>
        </p:txBody>
      </p:sp>
      <p:pic>
        <p:nvPicPr>
          <p:cNvPr id="4" name="Picture 2" descr="C:\Users\Илья\Desktop\ростехнадзорВерхний колонтитул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884" y="98426"/>
            <a:ext cx="734403" cy="76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" y="0"/>
            <a:ext cx="81723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надзора в области промышленной безопасности,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осуществляемые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отделом промышленной безопасности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Северо-Западного управления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в отношении ОПО расположенных на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территории Псковской области</a:t>
            </a:r>
          </a:p>
          <a:p>
            <a:pPr lvl="0" algn="ctr"/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4766" y="62366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5"/>
            <a:ext cx="7560840" cy="511256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осуществление производственного контроля за соблюдением требований промышленной безопасности организациями, эксплуатирующими опасные производственные объекты, осуществляются на основании следующих нормативно-правовых актов:</a:t>
            </a:r>
          </a:p>
          <a:p>
            <a:pPr algn="just">
              <a:lnSpc>
                <a:spcPct val="130000"/>
              </a:lnSpc>
              <a:spcBef>
                <a:spcPts val="800"/>
              </a:spcBef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21.07.1997 № 116-ФЗ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промышленной безопасности опасных производственных объектов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spcBef>
                <a:spcPts val="800"/>
              </a:spcBef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- 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18.12.2020 № 2168 «Об организации и осуществлении производственного контроля за соблюдением требований промышленной безопасности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spcBef>
                <a:spcPts val="800"/>
              </a:spcBef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- 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Федеральной службы по экологическому, технологическому и атомному надзору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14.12.2020 №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518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требований к форме представления сведений об организации производственного контроля за соблюдением требований промышленной безопасности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Илья\Desktop\ростехнадзорВерхний колонтитул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95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884" y="98426"/>
            <a:ext cx="734403" cy="76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0274" y="295274"/>
            <a:ext cx="480439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НОРМАТИВНАЯ ПРАВОВОВАЯ ОСНОВА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75" y="2696542"/>
            <a:ext cx="3476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92" y="3386807"/>
            <a:ext cx="3476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02" y="4453294"/>
            <a:ext cx="3476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24399" y="6215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3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959881"/>
            <a:ext cx="7560840" cy="5205423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мероприятий по обеспечению промышленной безопасности на текущий год, а также сведения о выполнении плана мероприятий по обеспечению промышленной безопасности за предыдущий год; </a:t>
            </a:r>
          </a:p>
          <a:p>
            <a:pPr indent="4572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об организации системы управления промышленной безопасностью (для опасных производственных объектов I или II класса опасности);</a:t>
            </a:r>
          </a:p>
          <a:p>
            <a:pPr indent="4572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работниках, ответственных за организацию и осуществление производственного контроля, службе производственного контроля (в случаях, установленных пунктом 9 настоящих Правил);</a:t>
            </a:r>
          </a:p>
          <a:p>
            <a:pPr indent="4572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проверок, проведенных работником, ответственным за организацию и осуществление производственного контроля, или службой производственного контроля;</a:t>
            </a:r>
          </a:p>
          <a:p>
            <a:pPr indent="4572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готовности к действиям по локализации и ликвидации последствий аварии на опасном производственном объекте;</a:t>
            </a:r>
          </a:p>
          <a:p>
            <a:pPr indent="4572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об обязательном страховании гражданской ответственности владельца опасного производственного объекта за причинение вреда в результате аварии на опасном производственном объекте;</a:t>
            </a:r>
          </a:p>
          <a:p>
            <a:pPr indent="4572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состоянии технических устройств, применяемых на опасном производственном объекте, зданий и сооружений на опасном производственном объекте;</a:t>
            </a:r>
          </a:p>
          <a:p>
            <a:pPr indent="457200" algn="just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об инцидентах и несчастных случаях, произошедших на опасных производственных объектах.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7531" y="6267949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Илья\Desktop\ростехнадзорВерхний колонтитул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95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884" y="98426"/>
            <a:ext cx="734403" cy="76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56774"/>
            <a:ext cx="741682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 И СОДЕРЖАНИЕ СВЕДЕНИЙ О ПРОИЗВОДСТВЕННОМ КОНТРОЛЕ</a:t>
            </a:r>
            <a:endParaRPr lang="ru-RU" sz="1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7477" y="618005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60293320"/>
              </p:ext>
            </p:extLst>
          </p:nvPr>
        </p:nvGraphicFramePr>
        <p:xfrm>
          <a:off x="3203848" y="1488741"/>
          <a:ext cx="2387809" cy="238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41781704"/>
              </p:ext>
            </p:extLst>
          </p:nvPr>
        </p:nvGraphicFramePr>
        <p:xfrm>
          <a:off x="325225" y="1322210"/>
          <a:ext cx="2396083" cy="273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56" y="959881"/>
            <a:ext cx="586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о представлении сведений о ПК в 2024 году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Илья\Desktop\ростехнадзорВерхний колонтитул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95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Илья\Desktop\Герб цветной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060" y="81049"/>
            <a:ext cx="734403" cy="76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62632"/>
            <a:ext cx="80085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ПРЕДОСТАВЛЕНИЕ СВЕДЕНИЙ ОБ ОРГАНИЗАЦИИ ПРОИЗВОДСТВЕННОГО КОНТРОЛЯ 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ПОДНАДЗОРНЫМИ </a:t>
            </a:r>
            <a:r>
              <a:rPr lang="ru-RU" sz="1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ОРГАНИЗАЦИЯМИ ПСКОВСКОЙ ОБЛАСТИ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152009790"/>
              </p:ext>
            </p:extLst>
          </p:nvPr>
        </p:nvGraphicFramePr>
        <p:xfrm>
          <a:off x="3203848" y="4057626"/>
          <a:ext cx="2492215" cy="2460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600916088"/>
              </p:ext>
            </p:extLst>
          </p:nvPr>
        </p:nvGraphicFramePr>
        <p:xfrm>
          <a:off x="237803" y="3915792"/>
          <a:ext cx="2448272" cy="2690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63688" y="368829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о представлении сведений о ПК в 2023 году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8775" y="1419453"/>
            <a:ext cx="3812504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Всего поднадзорных организаций- 286</a:t>
            </a:r>
          </a:p>
          <a:p>
            <a:r>
              <a:rPr lang="ru-RU" sz="1400" dirty="0" smtClean="0"/>
              <a:t>Представили сведения о производственном контроле – 224 (78 %)</a:t>
            </a:r>
          </a:p>
          <a:p>
            <a:r>
              <a:rPr lang="ru-RU" sz="1400" dirty="0" smtClean="0"/>
              <a:t>Не представили – 62 (22 %): из них</a:t>
            </a:r>
          </a:p>
          <a:p>
            <a:r>
              <a:rPr lang="ru-RU" sz="1400" dirty="0"/>
              <a:t>24 – деятельность прекращена, отсутствуют по месту регистрации</a:t>
            </a:r>
          </a:p>
          <a:p>
            <a:r>
              <a:rPr lang="ru-RU" sz="1400" dirty="0"/>
              <a:t>15- смена владельца ОПО</a:t>
            </a:r>
          </a:p>
          <a:p>
            <a:r>
              <a:rPr lang="ru-RU" sz="1400" dirty="0"/>
              <a:t>23 – действующие ОПО</a:t>
            </a:r>
          </a:p>
          <a:p>
            <a:r>
              <a:rPr lang="ru-RU" sz="1400" dirty="0"/>
              <a:t>Возвращено на доработку – 32</a:t>
            </a:r>
          </a:p>
          <a:p>
            <a:endParaRPr lang="ru-RU" sz="1600" dirty="0"/>
          </a:p>
          <a:p>
            <a:endParaRPr lang="ru-RU" sz="1700" dirty="0"/>
          </a:p>
          <a:p>
            <a:endParaRPr lang="ru-RU" sz="1700" dirty="0" smtClean="0"/>
          </a:p>
          <a:p>
            <a:endParaRPr lang="ru-RU" sz="1700" dirty="0"/>
          </a:p>
          <a:p>
            <a:endParaRPr lang="ru-RU" sz="1700" dirty="0" smtClean="0"/>
          </a:p>
          <a:p>
            <a:endParaRPr lang="ru-RU" sz="1700" dirty="0"/>
          </a:p>
        </p:txBody>
      </p:sp>
      <p:sp>
        <p:nvSpPr>
          <p:cNvPr id="15" name="TextBox 14"/>
          <p:cNvSpPr txBox="1"/>
          <p:nvPr/>
        </p:nvSpPr>
        <p:spPr>
          <a:xfrm>
            <a:off x="5364088" y="4293096"/>
            <a:ext cx="410445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Всего поднадзорных организаций- 286</a:t>
            </a:r>
          </a:p>
          <a:p>
            <a:r>
              <a:rPr lang="ru-RU" sz="1400" dirty="0"/>
              <a:t>Представили сведения о производственном контроле – </a:t>
            </a:r>
            <a:r>
              <a:rPr lang="ru-RU" sz="1400" dirty="0" smtClean="0"/>
              <a:t>233 (81 %)</a:t>
            </a:r>
            <a:endParaRPr lang="ru-RU" sz="1400" dirty="0"/>
          </a:p>
          <a:p>
            <a:r>
              <a:rPr lang="ru-RU" sz="1400" dirty="0"/>
              <a:t>Не представили – </a:t>
            </a:r>
            <a:r>
              <a:rPr lang="ru-RU" sz="1400" dirty="0" smtClean="0"/>
              <a:t>53 (18 %): </a:t>
            </a:r>
            <a:r>
              <a:rPr lang="ru-RU" sz="1400" dirty="0"/>
              <a:t>из них</a:t>
            </a:r>
          </a:p>
          <a:p>
            <a:r>
              <a:rPr lang="ru-RU" sz="1400" dirty="0" smtClean="0"/>
              <a:t>24 – деятельность прекращена, отсутствуют по месту регистрации</a:t>
            </a:r>
          </a:p>
          <a:p>
            <a:r>
              <a:rPr lang="ru-RU" sz="1400" dirty="0" smtClean="0"/>
              <a:t>11- смена владельца ОПО</a:t>
            </a:r>
          </a:p>
          <a:p>
            <a:r>
              <a:rPr lang="ru-RU" sz="1400" dirty="0" smtClean="0"/>
              <a:t>18 – действующие ОПО</a:t>
            </a:r>
          </a:p>
          <a:p>
            <a:r>
              <a:rPr lang="ru-RU" sz="1400" dirty="0" smtClean="0"/>
              <a:t>Возвращено на доработку – 28</a:t>
            </a:r>
          </a:p>
          <a:p>
            <a:endParaRPr lang="ru-RU" sz="1500" dirty="0"/>
          </a:p>
          <a:p>
            <a:endParaRPr lang="ru-RU" sz="1500" dirty="0" smtClean="0"/>
          </a:p>
          <a:p>
            <a:endParaRPr lang="ru-RU" sz="1500" dirty="0"/>
          </a:p>
          <a:p>
            <a:endParaRPr lang="ru-RU" sz="1500" dirty="0" smtClean="0"/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47639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820472" cy="5369746"/>
          </a:xfrm>
        </p:spPr>
        <p:txBody>
          <a:bodyPr>
            <a:noAutofit/>
          </a:bodyPr>
          <a:lstStyle/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Три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более инцидента произошедших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опасном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производственном объекте в течение одного календарного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Аварии на аналогичном опасном производственном объекте той же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Отсутствие лицензии в течение 4 месяцев  с даты регистрации в государственном реестре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Эксплуатация ОПО после 2-х лет со дня регистрации заключения ЗЭПБ в отношении документации на консервацию или  ликвидацию такого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Ликвидация юридического  лица по данным налоговой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Отсутствие ЗЭПБ на ТУ через 1 год после  истечения срока его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эксплуатации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Отсутствие ЗЭПБ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ЗиС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1 год после  истечения срока его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эксплуатации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Факт заведомо ложного ЗЭПБ при наличии иных выданных этим экспертом ЗЭПБ в отношении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Невнесение изменений в  сведения об ОПО в государственном реестре по истечении 2 лет с даты регистрации ЗЭПБ документации на техническое перевооружение в реестре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ЗЭПБ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Осуществление деятельности, связанной с пиротехническими изделиями   более 30 дней без внесении изменений в реестр лицензий в связи с изменением адресов места осуществления такого вида деятельности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Илья\Desktop\ростехнадзорВерхний колонтитул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5304" cy="95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Илья\Desktop\Герб цветно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884" y="98426"/>
            <a:ext cx="734403" cy="76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78851" y="63905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2694" y="295274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ПЕРЕЧЕНЬ ИНДИКАТОРОВ РИСКА НАРУШЕНИЯ ОБЯЗАТЕЛЬНЫХ ТРЕБОВАНИЙ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6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лья\Desktop\ростехнадзорВерхний колонтитул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95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98940"/>
            <a:ext cx="7318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2694" y="295274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СРАБАТЫВАЕМОСТЬ ИНДИКАТОРОВ РИСКА НАРУШЕНИЯ ОБЯЗАТЕЛЬНЫХ ТРЕБОВАНИЙ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33099"/>
              </p:ext>
            </p:extLst>
          </p:nvPr>
        </p:nvGraphicFramePr>
        <p:xfrm>
          <a:off x="539552" y="1026178"/>
          <a:ext cx="8419549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6768752"/>
                <a:gridCol w="114674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№ п/п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индикаторов риска нарушения обязательных требований, используемых при осуществлении Федеральной службой по экологическому, технологическому и атомному надзору и её территориальными органами федерального государственного надзора в области промышленной безопасности, утвержден Приказом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Ростехнадзора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23.11.2021 N 397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/>
                        <a:t>Срабаты</a:t>
                      </a:r>
                      <a:r>
                        <a:rPr lang="ru-RU" sz="1400" b="0" dirty="0" smtClean="0"/>
                        <a:t>-</a:t>
                      </a:r>
                    </a:p>
                    <a:p>
                      <a:pPr algn="l"/>
                      <a:r>
                        <a:rPr lang="ru-RU" sz="1400" b="0" dirty="0" err="1" smtClean="0"/>
                        <a:t>ваемость</a:t>
                      </a:r>
                      <a:r>
                        <a:rPr lang="ru-RU" sz="1400" b="0" dirty="0" smtClean="0"/>
                        <a:t> индикатора</a:t>
                      </a:r>
                      <a:r>
                        <a:rPr lang="ru-RU" sz="1400" b="0" baseline="0" dirty="0" smtClean="0"/>
                        <a:t> в Псковской области</a:t>
                      </a:r>
                      <a:endParaRPr lang="ru-RU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и более инцидента произошедших на ОПО в течение 1 календарного года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Аварии на аналогичном ОПО той же организации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лицензии в течение 4 месяцев  с даты регистрации ОПО в Реестре ОПО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Эксплуатация ОПО после 2-х лет со дня регистрации заключения ЗЭПБ в отношении документации на консервацию или  ликвидацию такого объекта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Ликвидация юридического  лица по данным налоговой службы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ЗЭПБ на ТУ через 1 год после  истечения срока его эксплуатации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ЗЭПБ на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ЗиС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через 1 год после  истечения срока его эксплуатации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заведомо ложного ЗЭПБ при наличии иных выданных этим экспертом ЗЭПБ в отношении  ОПО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Невнесение изменений в  сведения об ОПО в Реестре ОПО по истечении 2 лет с даты регистрации ЗЭПБ документации на техническое перевооружение в реестре ЗЭПБ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деятельности, связанной с пиротехническими изделиями   более 30 дней без внесении изменений в реестр лицензий в связи с изменением адресов места осуществления такого вида деятельности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346" y="2996952"/>
            <a:ext cx="296857" cy="33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95" y="3409350"/>
            <a:ext cx="29845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63" y="3861048"/>
            <a:ext cx="29845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133" y="4196011"/>
            <a:ext cx="29845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133" y="4557242"/>
            <a:ext cx="29845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451606" y="647356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028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338"/>
            <a:ext cx="91440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-73769"/>
            <a:ext cx="7318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2694" y="238016"/>
            <a:ext cx="7497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ОБЩИЙ АЛГОРИТМ ВЫЯВЛЕНИЯ ИНДИКАТОРА РИСКА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2148" y="62976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9</a:t>
            </a: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42694" y="1020394"/>
            <a:ext cx="2765081" cy="5277253"/>
            <a:chOff x="209483" y="1196751"/>
            <a:chExt cx="2368182" cy="5130664"/>
          </a:xfrm>
        </p:grpSpPr>
        <p:sp>
          <p:nvSpPr>
            <p:cNvPr id="9" name="Полилиния 8"/>
            <p:cNvSpPr/>
            <p:nvPr/>
          </p:nvSpPr>
          <p:spPr>
            <a:xfrm>
              <a:off x="209483" y="1196752"/>
              <a:ext cx="1314151" cy="995354"/>
            </a:xfrm>
            <a:custGeom>
              <a:avLst/>
              <a:gdLst>
                <a:gd name="connsiteX0" fmla="*/ 0 w 1174379"/>
                <a:gd name="connsiteY0" fmla="*/ 117438 h 5040559"/>
                <a:gd name="connsiteX1" fmla="*/ 117438 w 1174379"/>
                <a:gd name="connsiteY1" fmla="*/ 0 h 5040559"/>
                <a:gd name="connsiteX2" fmla="*/ 1056941 w 1174379"/>
                <a:gd name="connsiteY2" fmla="*/ 0 h 5040559"/>
                <a:gd name="connsiteX3" fmla="*/ 1174379 w 1174379"/>
                <a:gd name="connsiteY3" fmla="*/ 117438 h 5040559"/>
                <a:gd name="connsiteX4" fmla="*/ 1174379 w 1174379"/>
                <a:gd name="connsiteY4" fmla="*/ 4923121 h 5040559"/>
                <a:gd name="connsiteX5" fmla="*/ 1056941 w 1174379"/>
                <a:gd name="connsiteY5" fmla="*/ 5040559 h 5040559"/>
                <a:gd name="connsiteX6" fmla="*/ 117438 w 1174379"/>
                <a:gd name="connsiteY6" fmla="*/ 5040559 h 5040559"/>
                <a:gd name="connsiteX7" fmla="*/ 0 w 1174379"/>
                <a:gd name="connsiteY7" fmla="*/ 4923121 h 5040559"/>
                <a:gd name="connsiteX8" fmla="*/ 0 w 1174379"/>
                <a:gd name="connsiteY8" fmla="*/ 117438 h 5040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4379" h="5040559">
                  <a:moveTo>
                    <a:pt x="0" y="117438"/>
                  </a:moveTo>
                  <a:cubicBezTo>
                    <a:pt x="0" y="52579"/>
                    <a:pt x="52579" y="0"/>
                    <a:pt x="117438" y="0"/>
                  </a:cubicBezTo>
                  <a:lnTo>
                    <a:pt x="1056941" y="0"/>
                  </a:lnTo>
                  <a:cubicBezTo>
                    <a:pt x="1121800" y="0"/>
                    <a:pt x="1174379" y="52579"/>
                    <a:pt x="1174379" y="117438"/>
                  </a:cubicBezTo>
                  <a:lnTo>
                    <a:pt x="1174379" y="4923121"/>
                  </a:lnTo>
                  <a:cubicBezTo>
                    <a:pt x="1174379" y="4987980"/>
                    <a:pt x="1121800" y="5040559"/>
                    <a:pt x="1056941" y="5040559"/>
                  </a:cubicBezTo>
                  <a:lnTo>
                    <a:pt x="117438" y="5040559"/>
                  </a:lnTo>
                  <a:cubicBezTo>
                    <a:pt x="52579" y="5040559"/>
                    <a:pt x="0" y="4987980"/>
                    <a:pt x="0" y="4923121"/>
                  </a:cubicBezTo>
                  <a:lnTo>
                    <a:pt x="0" y="117438"/>
                  </a:lnTo>
                  <a:close/>
                </a:path>
              </a:pathLst>
            </a:custGeom>
            <a:solidFill>
              <a:srgbClr val="4F81BD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3574111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Обследуем риск – вероятное событие, которое может повлечь вред (ущерб)</a:t>
              </a:r>
              <a:endParaRPr lang="ru-RU" sz="1200" dirty="0">
                <a:solidFill>
                  <a:prstClr val="white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66180" y="2697427"/>
              <a:ext cx="1176388" cy="3629988"/>
            </a:xfrm>
            <a:custGeom>
              <a:avLst/>
              <a:gdLst>
                <a:gd name="connsiteX0" fmla="*/ 0 w 1174379"/>
                <a:gd name="connsiteY0" fmla="*/ 117438 h 5040559"/>
                <a:gd name="connsiteX1" fmla="*/ 117438 w 1174379"/>
                <a:gd name="connsiteY1" fmla="*/ 0 h 5040559"/>
                <a:gd name="connsiteX2" fmla="*/ 1056941 w 1174379"/>
                <a:gd name="connsiteY2" fmla="*/ 0 h 5040559"/>
                <a:gd name="connsiteX3" fmla="*/ 1174379 w 1174379"/>
                <a:gd name="connsiteY3" fmla="*/ 117438 h 5040559"/>
                <a:gd name="connsiteX4" fmla="*/ 1174379 w 1174379"/>
                <a:gd name="connsiteY4" fmla="*/ 4923121 h 5040559"/>
                <a:gd name="connsiteX5" fmla="*/ 1056941 w 1174379"/>
                <a:gd name="connsiteY5" fmla="*/ 5040559 h 5040559"/>
                <a:gd name="connsiteX6" fmla="*/ 117438 w 1174379"/>
                <a:gd name="connsiteY6" fmla="*/ 5040559 h 5040559"/>
                <a:gd name="connsiteX7" fmla="*/ 0 w 1174379"/>
                <a:gd name="connsiteY7" fmla="*/ 4923121 h 5040559"/>
                <a:gd name="connsiteX8" fmla="*/ 0 w 1174379"/>
                <a:gd name="connsiteY8" fmla="*/ 117438 h 5040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4379" h="5040559">
                  <a:moveTo>
                    <a:pt x="0" y="117438"/>
                  </a:moveTo>
                  <a:cubicBezTo>
                    <a:pt x="0" y="52579"/>
                    <a:pt x="52579" y="0"/>
                    <a:pt x="117438" y="0"/>
                  </a:cubicBezTo>
                  <a:lnTo>
                    <a:pt x="1056941" y="0"/>
                  </a:lnTo>
                  <a:cubicBezTo>
                    <a:pt x="1121800" y="0"/>
                    <a:pt x="1174379" y="52579"/>
                    <a:pt x="1174379" y="117438"/>
                  </a:cubicBezTo>
                  <a:lnTo>
                    <a:pt x="1174379" y="4923121"/>
                  </a:lnTo>
                  <a:cubicBezTo>
                    <a:pt x="1174379" y="4987980"/>
                    <a:pt x="1121800" y="5040559"/>
                    <a:pt x="1056941" y="5040559"/>
                  </a:cubicBezTo>
                  <a:lnTo>
                    <a:pt x="117438" y="5040559"/>
                  </a:lnTo>
                  <a:cubicBezTo>
                    <a:pt x="52579" y="5040559"/>
                    <a:pt x="0" y="4987980"/>
                    <a:pt x="0" y="4923121"/>
                  </a:cubicBezTo>
                  <a:lnTo>
                    <a:pt x="0" y="117438"/>
                  </a:lnTo>
                  <a:close/>
                </a:path>
              </a:pathLst>
            </a:custGeom>
            <a:solidFill>
              <a:srgbClr val="4F81BD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3574111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Определяем вероятный признак, по которому узнаем о нарушении обязательных требований промышленной безопасности  </a:t>
              </a:r>
              <a:endPara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637736" y="3095340"/>
              <a:ext cx="939928" cy="1557731"/>
            </a:xfrm>
            <a:custGeom>
              <a:avLst/>
              <a:gdLst>
                <a:gd name="connsiteX0" fmla="*/ 0 w 939503"/>
                <a:gd name="connsiteY0" fmla="*/ 93950 h 1519797"/>
                <a:gd name="connsiteX1" fmla="*/ 93950 w 939503"/>
                <a:gd name="connsiteY1" fmla="*/ 0 h 1519797"/>
                <a:gd name="connsiteX2" fmla="*/ 845553 w 939503"/>
                <a:gd name="connsiteY2" fmla="*/ 0 h 1519797"/>
                <a:gd name="connsiteX3" fmla="*/ 939503 w 939503"/>
                <a:gd name="connsiteY3" fmla="*/ 93950 h 1519797"/>
                <a:gd name="connsiteX4" fmla="*/ 939503 w 939503"/>
                <a:gd name="connsiteY4" fmla="*/ 1425847 h 1519797"/>
                <a:gd name="connsiteX5" fmla="*/ 845553 w 939503"/>
                <a:gd name="connsiteY5" fmla="*/ 1519797 h 1519797"/>
                <a:gd name="connsiteX6" fmla="*/ 93950 w 939503"/>
                <a:gd name="connsiteY6" fmla="*/ 1519797 h 1519797"/>
                <a:gd name="connsiteX7" fmla="*/ 0 w 939503"/>
                <a:gd name="connsiteY7" fmla="*/ 1425847 h 1519797"/>
                <a:gd name="connsiteX8" fmla="*/ 0 w 939503"/>
                <a:gd name="connsiteY8" fmla="*/ 93950 h 151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03" h="1519797">
                  <a:moveTo>
                    <a:pt x="0" y="93950"/>
                  </a:moveTo>
                  <a:cubicBezTo>
                    <a:pt x="0" y="42063"/>
                    <a:pt x="42063" y="0"/>
                    <a:pt x="93950" y="0"/>
                  </a:cubicBezTo>
                  <a:lnTo>
                    <a:pt x="845553" y="0"/>
                  </a:lnTo>
                  <a:cubicBezTo>
                    <a:pt x="897440" y="0"/>
                    <a:pt x="939503" y="42063"/>
                    <a:pt x="939503" y="93950"/>
                  </a:cubicBezTo>
                  <a:lnTo>
                    <a:pt x="939503" y="1425847"/>
                  </a:lnTo>
                  <a:cubicBezTo>
                    <a:pt x="939503" y="1477734"/>
                    <a:pt x="897440" y="1519797"/>
                    <a:pt x="845553" y="1519797"/>
                  </a:cubicBezTo>
                  <a:lnTo>
                    <a:pt x="93950" y="1519797"/>
                  </a:lnTo>
                  <a:cubicBezTo>
                    <a:pt x="42063" y="1519797"/>
                    <a:pt x="0" y="1477734"/>
                    <a:pt x="0" y="1425847"/>
                  </a:cubicBezTo>
                  <a:lnTo>
                    <a:pt x="0" y="9395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997" tIns="50377" rIns="57997" bIns="50377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Деятельность лиц  </a:t>
              </a:r>
              <a:endPara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617768" y="1196751"/>
              <a:ext cx="959897" cy="1781639"/>
            </a:xfrm>
            <a:custGeom>
              <a:avLst/>
              <a:gdLst>
                <a:gd name="connsiteX0" fmla="*/ 0 w 939503"/>
                <a:gd name="connsiteY0" fmla="*/ 93950 h 1519797"/>
                <a:gd name="connsiteX1" fmla="*/ 93950 w 939503"/>
                <a:gd name="connsiteY1" fmla="*/ 0 h 1519797"/>
                <a:gd name="connsiteX2" fmla="*/ 845553 w 939503"/>
                <a:gd name="connsiteY2" fmla="*/ 0 h 1519797"/>
                <a:gd name="connsiteX3" fmla="*/ 939503 w 939503"/>
                <a:gd name="connsiteY3" fmla="*/ 93950 h 1519797"/>
                <a:gd name="connsiteX4" fmla="*/ 939503 w 939503"/>
                <a:gd name="connsiteY4" fmla="*/ 1425847 h 1519797"/>
                <a:gd name="connsiteX5" fmla="*/ 845553 w 939503"/>
                <a:gd name="connsiteY5" fmla="*/ 1519797 h 1519797"/>
                <a:gd name="connsiteX6" fmla="*/ 93950 w 939503"/>
                <a:gd name="connsiteY6" fmla="*/ 1519797 h 1519797"/>
                <a:gd name="connsiteX7" fmla="*/ 0 w 939503"/>
                <a:gd name="connsiteY7" fmla="*/ 1425847 h 1519797"/>
                <a:gd name="connsiteX8" fmla="*/ 0 w 939503"/>
                <a:gd name="connsiteY8" fmla="*/ 93950 h 151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9503" h="1519797">
                  <a:moveTo>
                    <a:pt x="0" y="93950"/>
                  </a:moveTo>
                  <a:cubicBezTo>
                    <a:pt x="0" y="42063"/>
                    <a:pt x="42063" y="0"/>
                    <a:pt x="93950" y="0"/>
                  </a:cubicBezTo>
                  <a:lnTo>
                    <a:pt x="845553" y="0"/>
                  </a:lnTo>
                  <a:cubicBezTo>
                    <a:pt x="897440" y="0"/>
                    <a:pt x="939503" y="42063"/>
                    <a:pt x="939503" y="93950"/>
                  </a:cubicBezTo>
                  <a:lnTo>
                    <a:pt x="939503" y="1425847"/>
                  </a:lnTo>
                  <a:cubicBezTo>
                    <a:pt x="939503" y="1477734"/>
                    <a:pt x="897440" y="1519797"/>
                    <a:pt x="845553" y="1519797"/>
                  </a:cubicBezTo>
                  <a:lnTo>
                    <a:pt x="93950" y="1519797"/>
                  </a:lnTo>
                  <a:cubicBezTo>
                    <a:pt x="42063" y="1519797"/>
                    <a:pt x="0" y="1477734"/>
                    <a:pt x="0" y="1425847"/>
                  </a:cubicBezTo>
                  <a:lnTo>
                    <a:pt x="0" y="93950"/>
                  </a:lnTo>
                  <a:close/>
                </a:path>
              </a:pathLst>
            </a:custGeom>
            <a:solidFill>
              <a:srgbClr val="4F81BD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2617" tIns="151342" rIns="192617" bIns="151342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Состояние ОПО</a:t>
              </a:r>
              <a:endPara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олилиния 12"/>
          <p:cNvSpPr/>
          <p:nvPr/>
        </p:nvSpPr>
        <p:spPr>
          <a:xfrm>
            <a:off x="5163101" y="1020396"/>
            <a:ext cx="971460" cy="5253819"/>
          </a:xfrm>
          <a:custGeom>
            <a:avLst/>
            <a:gdLst>
              <a:gd name="connsiteX0" fmla="*/ 0 w 1174379"/>
              <a:gd name="connsiteY0" fmla="*/ 117438 h 5040559"/>
              <a:gd name="connsiteX1" fmla="*/ 117438 w 1174379"/>
              <a:gd name="connsiteY1" fmla="*/ 0 h 5040559"/>
              <a:gd name="connsiteX2" fmla="*/ 1056941 w 1174379"/>
              <a:gd name="connsiteY2" fmla="*/ 0 h 5040559"/>
              <a:gd name="connsiteX3" fmla="*/ 1174379 w 1174379"/>
              <a:gd name="connsiteY3" fmla="*/ 117438 h 5040559"/>
              <a:gd name="connsiteX4" fmla="*/ 1174379 w 1174379"/>
              <a:gd name="connsiteY4" fmla="*/ 4923121 h 5040559"/>
              <a:gd name="connsiteX5" fmla="*/ 1056941 w 1174379"/>
              <a:gd name="connsiteY5" fmla="*/ 5040559 h 5040559"/>
              <a:gd name="connsiteX6" fmla="*/ 117438 w 1174379"/>
              <a:gd name="connsiteY6" fmla="*/ 5040559 h 5040559"/>
              <a:gd name="connsiteX7" fmla="*/ 0 w 1174379"/>
              <a:gd name="connsiteY7" fmla="*/ 4923121 h 5040559"/>
              <a:gd name="connsiteX8" fmla="*/ 0 w 1174379"/>
              <a:gd name="connsiteY8" fmla="*/ 117438 h 504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379" h="5040559">
                <a:moveTo>
                  <a:pt x="0" y="117438"/>
                </a:moveTo>
                <a:cubicBezTo>
                  <a:pt x="0" y="52579"/>
                  <a:pt x="52579" y="0"/>
                  <a:pt x="117438" y="0"/>
                </a:cubicBezTo>
                <a:lnTo>
                  <a:pt x="1056941" y="0"/>
                </a:lnTo>
                <a:cubicBezTo>
                  <a:pt x="1121800" y="0"/>
                  <a:pt x="1174379" y="52579"/>
                  <a:pt x="1174379" y="117438"/>
                </a:cubicBezTo>
                <a:lnTo>
                  <a:pt x="1174379" y="4923121"/>
                </a:lnTo>
                <a:cubicBezTo>
                  <a:pt x="1174379" y="4987980"/>
                  <a:pt x="1121800" y="5040559"/>
                  <a:pt x="1056941" y="5040559"/>
                </a:cubicBezTo>
                <a:lnTo>
                  <a:pt x="117438" y="5040559"/>
                </a:lnTo>
                <a:cubicBezTo>
                  <a:pt x="52579" y="5040559"/>
                  <a:pt x="0" y="4987980"/>
                  <a:pt x="0" y="4923121"/>
                </a:cubicBezTo>
                <a:lnTo>
                  <a:pt x="0" y="117438"/>
                </a:lnTo>
                <a:close/>
              </a:path>
            </a:pathLst>
          </a:custGeom>
          <a:solidFill>
            <a:srgbClr val="4F81BD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3574111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Откуда получаем информацию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910317" y="4683403"/>
            <a:ext cx="1097457" cy="1590813"/>
          </a:xfrm>
          <a:custGeom>
            <a:avLst/>
            <a:gdLst>
              <a:gd name="connsiteX0" fmla="*/ 0 w 939503"/>
              <a:gd name="connsiteY0" fmla="*/ 93950 h 1519797"/>
              <a:gd name="connsiteX1" fmla="*/ 93950 w 939503"/>
              <a:gd name="connsiteY1" fmla="*/ 0 h 1519797"/>
              <a:gd name="connsiteX2" fmla="*/ 845553 w 939503"/>
              <a:gd name="connsiteY2" fmla="*/ 0 h 1519797"/>
              <a:gd name="connsiteX3" fmla="*/ 939503 w 939503"/>
              <a:gd name="connsiteY3" fmla="*/ 93950 h 1519797"/>
              <a:gd name="connsiteX4" fmla="*/ 939503 w 939503"/>
              <a:gd name="connsiteY4" fmla="*/ 1425847 h 1519797"/>
              <a:gd name="connsiteX5" fmla="*/ 845553 w 939503"/>
              <a:gd name="connsiteY5" fmla="*/ 1519797 h 1519797"/>
              <a:gd name="connsiteX6" fmla="*/ 93950 w 939503"/>
              <a:gd name="connsiteY6" fmla="*/ 1519797 h 1519797"/>
              <a:gd name="connsiteX7" fmla="*/ 0 w 939503"/>
              <a:gd name="connsiteY7" fmla="*/ 1425847 h 1519797"/>
              <a:gd name="connsiteX8" fmla="*/ 0 w 939503"/>
              <a:gd name="connsiteY8" fmla="*/ 93950 h 151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503" h="1519797">
                <a:moveTo>
                  <a:pt x="0" y="93950"/>
                </a:moveTo>
                <a:cubicBezTo>
                  <a:pt x="0" y="42063"/>
                  <a:pt x="42063" y="0"/>
                  <a:pt x="93950" y="0"/>
                </a:cubicBezTo>
                <a:lnTo>
                  <a:pt x="845553" y="0"/>
                </a:lnTo>
                <a:cubicBezTo>
                  <a:pt x="897440" y="0"/>
                  <a:pt x="939503" y="42063"/>
                  <a:pt x="939503" y="93950"/>
                </a:cubicBezTo>
                <a:lnTo>
                  <a:pt x="939503" y="1425847"/>
                </a:lnTo>
                <a:cubicBezTo>
                  <a:pt x="939503" y="1477734"/>
                  <a:pt x="897440" y="1519797"/>
                  <a:pt x="845553" y="1519797"/>
                </a:cubicBezTo>
                <a:lnTo>
                  <a:pt x="93950" y="1519797"/>
                </a:lnTo>
                <a:cubicBezTo>
                  <a:pt x="42063" y="1519797"/>
                  <a:pt x="0" y="1477734"/>
                  <a:pt x="0" y="1425847"/>
                </a:cubicBezTo>
                <a:lnTo>
                  <a:pt x="0" y="9395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617" tIns="151342" rIns="192617" bIns="151342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Результаты деятельности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3275857" y="4683404"/>
            <a:ext cx="1589456" cy="1590812"/>
          </a:xfrm>
          <a:custGeom>
            <a:avLst/>
            <a:gdLst>
              <a:gd name="connsiteX0" fmla="*/ 0 w 939503"/>
              <a:gd name="connsiteY0" fmla="*/ 93950 h 1519797"/>
              <a:gd name="connsiteX1" fmla="*/ 93950 w 939503"/>
              <a:gd name="connsiteY1" fmla="*/ 0 h 1519797"/>
              <a:gd name="connsiteX2" fmla="*/ 845553 w 939503"/>
              <a:gd name="connsiteY2" fmla="*/ 0 h 1519797"/>
              <a:gd name="connsiteX3" fmla="*/ 939503 w 939503"/>
              <a:gd name="connsiteY3" fmla="*/ 93950 h 1519797"/>
              <a:gd name="connsiteX4" fmla="*/ 939503 w 939503"/>
              <a:gd name="connsiteY4" fmla="*/ 1425847 h 1519797"/>
              <a:gd name="connsiteX5" fmla="*/ 845553 w 939503"/>
              <a:gd name="connsiteY5" fmla="*/ 1519797 h 1519797"/>
              <a:gd name="connsiteX6" fmla="*/ 93950 w 939503"/>
              <a:gd name="connsiteY6" fmla="*/ 1519797 h 1519797"/>
              <a:gd name="connsiteX7" fmla="*/ 0 w 939503"/>
              <a:gd name="connsiteY7" fmla="*/ 1425847 h 1519797"/>
              <a:gd name="connsiteX8" fmla="*/ 0 w 939503"/>
              <a:gd name="connsiteY8" fmla="*/ 93950 h 151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503" h="1519797">
                <a:moveTo>
                  <a:pt x="0" y="93950"/>
                </a:moveTo>
                <a:cubicBezTo>
                  <a:pt x="0" y="42063"/>
                  <a:pt x="42063" y="0"/>
                  <a:pt x="93950" y="0"/>
                </a:cubicBezTo>
                <a:lnTo>
                  <a:pt x="845553" y="0"/>
                </a:lnTo>
                <a:cubicBezTo>
                  <a:pt x="897440" y="0"/>
                  <a:pt x="939503" y="42063"/>
                  <a:pt x="939503" y="93950"/>
                </a:cubicBezTo>
                <a:lnTo>
                  <a:pt x="939503" y="1425847"/>
                </a:lnTo>
                <a:cubicBezTo>
                  <a:pt x="939503" y="1477734"/>
                  <a:pt x="897440" y="1519797"/>
                  <a:pt x="845553" y="1519797"/>
                </a:cubicBezTo>
                <a:lnTo>
                  <a:pt x="93950" y="1519797"/>
                </a:lnTo>
                <a:cubicBezTo>
                  <a:pt x="42063" y="1519797"/>
                  <a:pt x="0" y="1477734"/>
                  <a:pt x="0" y="1425847"/>
                </a:cubicBezTo>
                <a:lnTo>
                  <a:pt x="0" y="9395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617" tIns="151342" rIns="192617" bIns="151342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Аварии, инциденты, несчастные случаи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3275856" y="2928705"/>
            <a:ext cx="1589457" cy="1646760"/>
          </a:xfrm>
          <a:custGeom>
            <a:avLst/>
            <a:gdLst>
              <a:gd name="connsiteX0" fmla="*/ 0 w 939503"/>
              <a:gd name="connsiteY0" fmla="*/ 93950 h 1519797"/>
              <a:gd name="connsiteX1" fmla="*/ 93950 w 939503"/>
              <a:gd name="connsiteY1" fmla="*/ 0 h 1519797"/>
              <a:gd name="connsiteX2" fmla="*/ 845553 w 939503"/>
              <a:gd name="connsiteY2" fmla="*/ 0 h 1519797"/>
              <a:gd name="connsiteX3" fmla="*/ 939503 w 939503"/>
              <a:gd name="connsiteY3" fmla="*/ 93950 h 1519797"/>
              <a:gd name="connsiteX4" fmla="*/ 939503 w 939503"/>
              <a:gd name="connsiteY4" fmla="*/ 1425847 h 1519797"/>
              <a:gd name="connsiteX5" fmla="*/ 845553 w 939503"/>
              <a:gd name="connsiteY5" fmla="*/ 1519797 h 1519797"/>
              <a:gd name="connsiteX6" fmla="*/ 93950 w 939503"/>
              <a:gd name="connsiteY6" fmla="*/ 1519797 h 1519797"/>
              <a:gd name="connsiteX7" fmla="*/ 0 w 939503"/>
              <a:gd name="connsiteY7" fmla="*/ 1425847 h 1519797"/>
              <a:gd name="connsiteX8" fmla="*/ 0 w 939503"/>
              <a:gd name="connsiteY8" fmla="*/ 93950 h 151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503" h="1519797">
                <a:moveTo>
                  <a:pt x="0" y="93950"/>
                </a:moveTo>
                <a:cubicBezTo>
                  <a:pt x="0" y="42063"/>
                  <a:pt x="42063" y="0"/>
                  <a:pt x="93950" y="0"/>
                </a:cubicBezTo>
                <a:lnTo>
                  <a:pt x="845553" y="0"/>
                </a:lnTo>
                <a:cubicBezTo>
                  <a:pt x="897440" y="0"/>
                  <a:pt x="939503" y="42063"/>
                  <a:pt x="939503" y="93950"/>
                </a:cubicBezTo>
                <a:lnTo>
                  <a:pt x="939503" y="1425847"/>
                </a:lnTo>
                <a:cubicBezTo>
                  <a:pt x="939503" y="1477734"/>
                  <a:pt x="897440" y="1519797"/>
                  <a:pt x="845553" y="1519797"/>
                </a:cubicBezTo>
                <a:lnTo>
                  <a:pt x="93950" y="1519797"/>
                </a:lnTo>
                <a:cubicBezTo>
                  <a:pt x="42063" y="1519797"/>
                  <a:pt x="0" y="1477734"/>
                  <a:pt x="0" y="1425847"/>
                </a:cubicBezTo>
                <a:lnTo>
                  <a:pt x="0" y="9395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617" tIns="151342" rIns="192617" bIns="151342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 проведение экспертизы,  не получение лицензии,              не внесение изменений в Реестр ОПО, выдача заведомо ложного заключения 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275856" y="1020396"/>
            <a:ext cx="1598443" cy="1832540"/>
          </a:xfrm>
          <a:custGeom>
            <a:avLst/>
            <a:gdLst>
              <a:gd name="connsiteX0" fmla="*/ 0 w 939503"/>
              <a:gd name="connsiteY0" fmla="*/ 93950 h 1519797"/>
              <a:gd name="connsiteX1" fmla="*/ 93950 w 939503"/>
              <a:gd name="connsiteY1" fmla="*/ 0 h 1519797"/>
              <a:gd name="connsiteX2" fmla="*/ 845553 w 939503"/>
              <a:gd name="connsiteY2" fmla="*/ 0 h 1519797"/>
              <a:gd name="connsiteX3" fmla="*/ 939503 w 939503"/>
              <a:gd name="connsiteY3" fmla="*/ 93950 h 1519797"/>
              <a:gd name="connsiteX4" fmla="*/ 939503 w 939503"/>
              <a:gd name="connsiteY4" fmla="*/ 1425847 h 1519797"/>
              <a:gd name="connsiteX5" fmla="*/ 845553 w 939503"/>
              <a:gd name="connsiteY5" fmla="*/ 1519797 h 1519797"/>
              <a:gd name="connsiteX6" fmla="*/ 93950 w 939503"/>
              <a:gd name="connsiteY6" fmla="*/ 1519797 h 1519797"/>
              <a:gd name="connsiteX7" fmla="*/ 0 w 939503"/>
              <a:gd name="connsiteY7" fmla="*/ 1425847 h 1519797"/>
              <a:gd name="connsiteX8" fmla="*/ 0 w 939503"/>
              <a:gd name="connsiteY8" fmla="*/ 93950 h 151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503" h="1519797">
                <a:moveTo>
                  <a:pt x="0" y="93950"/>
                </a:moveTo>
                <a:cubicBezTo>
                  <a:pt x="0" y="42063"/>
                  <a:pt x="42063" y="0"/>
                  <a:pt x="93950" y="0"/>
                </a:cubicBezTo>
                <a:lnTo>
                  <a:pt x="845553" y="0"/>
                </a:lnTo>
                <a:cubicBezTo>
                  <a:pt x="897440" y="0"/>
                  <a:pt x="939503" y="42063"/>
                  <a:pt x="939503" y="93950"/>
                </a:cubicBezTo>
                <a:lnTo>
                  <a:pt x="939503" y="1425847"/>
                </a:lnTo>
                <a:cubicBezTo>
                  <a:pt x="939503" y="1477734"/>
                  <a:pt x="897440" y="1519797"/>
                  <a:pt x="845553" y="1519797"/>
                </a:cubicBezTo>
                <a:lnTo>
                  <a:pt x="93950" y="1519797"/>
                </a:lnTo>
                <a:cubicBezTo>
                  <a:pt x="42063" y="1519797"/>
                  <a:pt x="0" y="1477734"/>
                  <a:pt x="0" y="1425847"/>
                </a:cubicBezTo>
                <a:lnTo>
                  <a:pt x="0" y="9395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617" tIns="151342" rIns="192617" bIns="151342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Состояние зданий, сооружений и технических устройств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6387236" y="1020396"/>
            <a:ext cx="1479302" cy="1952832"/>
          </a:xfrm>
          <a:custGeom>
            <a:avLst/>
            <a:gdLst>
              <a:gd name="connsiteX0" fmla="*/ 0 w 939503"/>
              <a:gd name="connsiteY0" fmla="*/ 93950 h 1519797"/>
              <a:gd name="connsiteX1" fmla="*/ 93950 w 939503"/>
              <a:gd name="connsiteY1" fmla="*/ 0 h 1519797"/>
              <a:gd name="connsiteX2" fmla="*/ 845553 w 939503"/>
              <a:gd name="connsiteY2" fmla="*/ 0 h 1519797"/>
              <a:gd name="connsiteX3" fmla="*/ 939503 w 939503"/>
              <a:gd name="connsiteY3" fmla="*/ 93950 h 1519797"/>
              <a:gd name="connsiteX4" fmla="*/ 939503 w 939503"/>
              <a:gd name="connsiteY4" fmla="*/ 1425847 h 1519797"/>
              <a:gd name="connsiteX5" fmla="*/ 845553 w 939503"/>
              <a:gd name="connsiteY5" fmla="*/ 1519797 h 1519797"/>
              <a:gd name="connsiteX6" fmla="*/ 93950 w 939503"/>
              <a:gd name="connsiteY6" fmla="*/ 1519797 h 1519797"/>
              <a:gd name="connsiteX7" fmla="*/ 0 w 939503"/>
              <a:gd name="connsiteY7" fmla="*/ 1425847 h 1519797"/>
              <a:gd name="connsiteX8" fmla="*/ 0 w 939503"/>
              <a:gd name="connsiteY8" fmla="*/ 93950 h 151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503" h="1519797">
                <a:moveTo>
                  <a:pt x="0" y="93950"/>
                </a:moveTo>
                <a:cubicBezTo>
                  <a:pt x="0" y="42063"/>
                  <a:pt x="42063" y="0"/>
                  <a:pt x="93950" y="0"/>
                </a:cubicBezTo>
                <a:lnTo>
                  <a:pt x="845553" y="0"/>
                </a:lnTo>
                <a:cubicBezTo>
                  <a:pt x="897440" y="0"/>
                  <a:pt x="939503" y="42063"/>
                  <a:pt x="939503" y="93950"/>
                </a:cubicBezTo>
                <a:lnTo>
                  <a:pt x="939503" y="1425847"/>
                </a:lnTo>
                <a:cubicBezTo>
                  <a:pt x="939503" y="1477734"/>
                  <a:pt x="897440" y="1519797"/>
                  <a:pt x="845553" y="1519797"/>
                </a:cubicBezTo>
                <a:lnTo>
                  <a:pt x="93950" y="1519797"/>
                </a:lnTo>
                <a:cubicBezTo>
                  <a:pt x="42063" y="1519797"/>
                  <a:pt x="0" y="1477734"/>
                  <a:pt x="0" y="1425847"/>
                </a:cubicBezTo>
                <a:lnTo>
                  <a:pt x="0" y="9395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617" tIns="151342" rIns="192617" bIns="151342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</a:pPr>
            <a:r>
              <a:rPr lang="ru-RU" sz="11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Информация поступающая при реализации полномочий по предоставлению государственных услуг</a:t>
            </a:r>
            <a:endParaRPr lang="ru-RU" sz="115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6351169" y="3134510"/>
            <a:ext cx="1515369" cy="591745"/>
          </a:xfrm>
          <a:custGeom>
            <a:avLst/>
            <a:gdLst>
              <a:gd name="connsiteX0" fmla="*/ 0 w 939503"/>
              <a:gd name="connsiteY0" fmla="*/ 93950 h 1519797"/>
              <a:gd name="connsiteX1" fmla="*/ 93950 w 939503"/>
              <a:gd name="connsiteY1" fmla="*/ 0 h 1519797"/>
              <a:gd name="connsiteX2" fmla="*/ 845553 w 939503"/>
              <a:gd name="connsiteY2" fmla="*/ 0 h 1519797"/>
              <a:gd name="connsiteX3" fmla="*/ 939503 w 939503"/>
              <a:gd name="connsiteY3" fmla="*/ 93950 h 1519797"/>
              <a:gd name="connsiteX4" fmla="*/ 939503 w 939503"/>
              <a:gd name="connsiteY4" fmla="*/ 1425847 h 1519797"/>
              <a:gd name="connsiteX5" fmla="*/ 845553 w 939503"/>
              <a:gd name="connsiteY5" fmla="*/ 1519797 h 1519797"/>
              <a:gd name="connsiteX6" fmla="*/ 93950 w 939503"/>
              <a:gd name="connsiteY6" fmla="*/ 1519797 h 1519797"/>
              <a:gd name="connsiteX7" fmla="*/ 0 w 939503"/>
              <a:gd name="connsiteY7" fmla="*/ 1425847 h 1519797"/>
              <a:gd name="connsiteX8" fmla="*/ 0 w 939503"/>
              <a:gd name="connsiteY8" fmla="*/ 93950 h 151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503" h="1519797">
                <a:moveTo>
                  <a:pt x="0" y="93950"/>
                </a:moveTo>
                <a:cubicBezTo>
                  <a:pt x="0" y="42063"/>
                  <a:pt x="42063" y="0"/>
                  <a:pt x="93950" y="0"/>
                </a:cubicBezTo>
                <a:lnTo>
                  <a:pt x="845553" y="0"/>
                </a:lnTo>
                <a:cubicBezTo>
                  <a:pt x="897440" y="0"/>
                  <a:pt x="939503" y="42063"/>
                  <a:pt x="939503" y="93950"/>
                </a:cubicBezTo>
                <a:lnTo>
                  <a:pt x="939503" y="1425847"/>
                </a:lnTo>
                <a:cubicBezTo>
                  <a:pt x="939503" y="1477734"/>
                  <a:pt x="897440" y="1519797"/>
                  <a:pt x="845553" y="1519797"/>
                </a:cubicBezTo>
                <a:lnTo>
                  <a:pt x="93950" y="1519797"/>
                </a:lnTo>
                <a:cubicBezTo>
                  <a:pt x="42063" y="1519797"/>
                  <a:pt x="0" y="1477734"/>
                  <a:pt x="0" y="1425847"/>
                </a:cubicBezTo>
                <a:lnTo>
                  <a:pt x="0" y="9395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617" tIns="151342" rIns="192617" bIns="151342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Государственные  Реестры</a:t>
            </a:r>
            <a:endParaRPr lang="ru-RU" sz="6500" dirty="0">
              <a:solidFill>
                <a:prstClr val="white"/>
              </a:solidFill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6376154" y="3825615"/>
            <a:ext cx="1462323" cy="857788"/>
          </a:xfrm>
          <a:custGeom>
            <a:avLst/>
            <a:gdLst>
              <a:gd name="connsiteX0" fmla="*/ 0 w 939503"/>
              <a:gd name="connsiteY0" fmla="*/ 93950 h 1519797"/>
              <a:gd name="connsiteX1" fmla="*/ 93950 w 939503"/>
              <a:gd name="connsiteY1" fmla="*/ 0 h 1519797"/>
              <a:gd name="connsiteX2" fmla="*/ 845553 w 939503"/>
              <a:gd name="connsiteY2" fmla="*/ 0 h 1519797"/>
              <a:gd name="connsiteX3" fmla="*/ 939503 w 939503"/>
              <a:gd name="connsiteY3" fmla="*/ 93950 h 1519797"/>
              <a:gd name="connsiteX4" fmla="*/ 939503 w 939503"/>
              <a:gd name="connsiteY4" fmla="*/ 1425847 h 1519797"/>
              <a:gd name="connsiteX5" fmla="*/ 845553 w 939503"/>
              <a:gd name="connsiteY5" fmla="*/ 1519797 h 1519797"/>
              <a:gd name="connsiteX6" fmla="*/ 93950 w 939503"/>
              <a:gd name="connsiteY6" fmla="*/ 1519797 h 1519797"/>
              <a:gd name="connsiteX7" fmla="*/ 0 w 939503"/>
              <a:gd name="connsiteY7" fmla="*/ 1425847 h 1519797"/>
              <a:gd name="connsiteX8" fmla="*/ 0 w 939503"/>
              <a:gd name="connsiteY8" fmla="*/ 93950 h 151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503" h="1519797">
                <a:moveTo>
                  <a:pt x="0" y="93950"/>
                </a:moveTo>
                <a:cubicBezTo>
                  <a:pt x="0" y="42063"/>
                  <a:pt x="42063" y="0"/>
                  <a:pt x="93950" y="0"/>
                </a:cubicBezTo>
                <a:lnTo>
                  <a:pt x="845553" y="0"/>
                </a:lnTo>
                <a:cubicBezTo>
                  <a:pt x="897440" y="0"/>
                  <a:pt x="939503" y="42063"/>
                  <a:pt x="939503" y="93950"/>
                </a:cubicBezTo>
                <a:lnTo>
                  <a:pt x="939503" y="1425847"/>
                </a:lnTo>
                <a:cubicBezTo>
                  <a:pt x="939503" y="1477734"/>
                  <a:pt x="897440" y="1519797"/>
                  <a:pt x="845553" y="1519797"/>
                </a:cubicBezTo>
                <a:lnTo>
                  <a:pt x="93950" y="1519797"/>
                </a:lnTo>
                <a:cubicBezTo>
                  <a:pt x="42063" y="1519797"/>
                  <a:pt x="0" y="1477734"/>
                  <a:pt x="0" y="1425847"/>
                </a:cubicBezTo>
                <a:lnTo>
                  <a:pt x="0" y="9395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617" tIns="151342" rIns="192617" bIns="151342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Информация, содержащаяся в отчетах о ПК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6351169" y="4884585"/>
            <a:ext cx="1515369" cy="1389630"/>
          </a:xfrm>
          <a:custGeom>
            <a:avLst/>
            <a:gdLst>
              <a:gd name="connsiteX0" fmla="*/ 0 w 939503"/>
              <a:gd name="connsiteY0" fmla="*/ 93950 h 1519797"/>
              <a:gd name="connsiteX1" fmla="*/ 93950 w 939503"/>
              <a:gd name="connsiteY1" fmla="*/ 0 h 1519797"/>
              <a:gd name="connsiteX2" fmla="*/ 845553 w 939503"/>
              <a:gd name="connsiteY2" fmla="*/ 0 h 1519797"/>
              <a:gd name="connsiteX3" fmla="*/ 939503 w 939503"/>
              <a:gd name="connsiteY3" fmla="*/ 93950 h 1519797"/>
              <a:gd name="connsiteX4" fmla="*/ 939503 w 939503"/>
              <a:gd name="connsiteY4" fmla="*/ 1425847 h 1519797"/>
              <a:gd name="connsiteX5" fmla="*/ 845553 w 939503"/>
              <a:gd name="connsiteY5" fmla="*/ 1519797 h 1519797"/>
              <a:gd name="connsiteX6" fmla="*/ 93950 w 939503"/>
              <a:gd name="connsiteY6" fmla="*/ 1519797 h 1519797"/>
              <a:gd name="connsiteX7" fmla="*/ 0 w 939503"/>
              <a:gd name="connsiteY7" fmla="*/ 1425847 h 1519797"/>
              <a:gd name="connsiteX8" fmla="*/ 0 w 939503"/>
              <a:gd name="connsiteY8" fmla="*/ 93950 h 151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503" h="1519797">
                <a:moveTo>
                  <a:pt x="0" y="93950"/>
                </a:moveTo>
                <a:cubicBezTo>
                  <a:pt x="0" y="42063"/>
                  <a:pt x="42063" y="0"/>
                  <a:pt x="93950" y="0"/>
                </a:cubicBezTo>
                <a:lnTo>
                  <a:pt x="845553" y="0"/>
                </a:lnTo>
                <a:cubicBezTo>
                  <a:pt x="897440" y="0"/>
                  <a:pt x="939503" y="42063"/>
                  <a:pt x="939503" y="93950"/>
                </a:cubicBezTo>
                <a:lnTo>
                  <a:pt x="939503" y="1425847"/>
                </a:lnTo>
                <a:cubicBezTo>
                  <a:pt x="939503" y="1477734"/>
                  <a:pt x="897440" y="1519797"/>
                  <a:pt x="845553" y="1519797"/>
                </a:cubicBezTo>
                <a:lnTo>
                  <a:pt x="93950" y="1519797"/>
                </a:lnTo>
                <a:cubicBezTo>
                  <a:pt x="42063" y="1519797"/>
                  <a:pt x="0" y="1477734"/>
                  <a:pt x="0" y="1425847"/>
                </a:cubicBezTo>
                <a:lnTo>
                  <a:pt x="0" y="9395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617" tIns="151342" rIns="192617" bIns="151342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Обращения, иные государственные органы, социальные сети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7880204" y="4137230"/>
            <a:ext cx="305861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4892007" y="1660189"/>
            <a:ext cx="271093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5400000">
            <a:off x="822231" y="2157229"/>
            <a:ext cx="365918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4892007" y="3884383"/>
            <a:ext cx="271093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4892008" y="5418404"/>
            <a:ext cx="253383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3007774" y="1642603"/>
            <a:ext cx="268082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3007774" y="3838605"/>
            <a:ext cx="268082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3009617" y="5441910"/>
            <a:ext cx="266240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6142572" y="1660188"/>
            <a:ext cx="244664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6179622" y="4137230"/>
            <a:ext cx="199534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Стрелка вправо 44"/>
          <p:cNvSpPr/>
          <p:nvPr/>
        </p:nvSpPr>
        <p:spPr>
          <a:xfrm>
            <a:off x="6151635" y="5462121"/>
            <a:ext cx="208926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78801"/>
              </p:ext>
            </p:extLst>
          </p:nvPr>
        </p:nvGraphicFramePr>
        <p:xfrm>
          <a:off x="8244409" y="1020398"/>
          <a:ext cx="777806" cy="53098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77806"/>
              </a:tblGrid>
              <a:tr h="15808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Разделы отчета о ПК с признаками индикаторов риска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24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19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" name="Стрелка вправо 50"/>
          <p:cNvSpPr/>
          <p:nvPr/>
        </p:nvSpPr>
        <p:spPr>
          <a:xfrm>
            <a:off x="1672733" y="5441909"/>
            <a:ext cx="238134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Стрелка вправо 51"/>
          <p:cNvSpPr/>
          <p:nvPr/>
        </p:nvSpPr>
        <p:spPr>
          <a:xfrm>
            <a:off x="1699689" y="3884384"/>
            <a:ext cx="187314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Стрелка вправо 52"/>
          <p:cNvSpPr/>
          <p:nvPr/>
        </p:nvSpPr>
        <p:spPr>
          <a:xfrm>
            <a:off x="1699689" y="2618379"/>
            <a:ext cx="187314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Стрелка вправо 53"/>
          <p:cNvSpPr/>
          <p:nvPr/>
        </p:nvSpPr>
        <p:spPr>
          <a:xfrm>
            <a:off x="6151635" y="3338459"/>
            <a:ext cx="199534" cy="234557"/>
          </a:xfrm>
          <a:prstGeom prst="rightArrow">
            <a:avLst>
              <a:gd name="adj1" fmla="val 50000"/>
              <a:gd name="adj2" fmla="val 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8557444" y="2618378"/>
            <a:ext cx="150843" cy="234558"/>
            <a:chOff x="8466310" y="2563946"/>
            <a:chExt cx="914400" cy="1001993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8466310" y="2563946"/>
              <a:ext cx="914400" cy="9688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8466310" y="2563946"/>
              <a:ext cx="914400" cy="10019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8534413" y="2983485"/>
            <a:ext cx="150843" cy="234558"/>
            <a:chOff x="8466310" y="2563946"/>
            <a:chExt cx="914400" cy="1001993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8466310" y="2563946"/>
              <a:ext cx="914400" cy="9688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8466310" y="2563946"/>
              <a:ext cx="914400" cy="10019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8557443" y="3322599"/>
            <a:ext cx="150843" cy="234558"/>
            <a:chOff x="8466310" y="2563946"/>
            <a:chExt cx="914400" cy="1001993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>
              <a:off x="8466310" y="2563946"/>
              <a:ext cx="914400" cy="9688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8466310" y="2563946"/>
              <a:ext cx="914400" cy="10019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8534413" y="5949280"/>
            <a:ext cx="150843" cy="234558"/>
            <a:chOff x="8466310" y="2563946"/>
            <a:chExt cx="914400" cy="1001993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8466310" y="2563946"/>
              <a:ext cx="914400" cy="9688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H="1">
              <a:off x="8466310" y="2563946"/>
              <a:ext cx="914400" cy="10019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/>
          <p:cNvGrpSpPr/>
          <p:nvPr/>
        </p:nvGrpSpPr>
        <p:grpSpPr>
          <a:xfrm>
            <a:off x="8541508" y="5213447"/>
            <a:ext cx="150843" cy="234558"/>
            <a:chOff x="8466310" y="2563946"/>
            <a:chExt cx="914400" cy="1001993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8466310" y="2563946"/>
              <a:ext cx="914400" cy="9688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H="1">
              <a:off x="8466310" y="2563946"/>
              <a:ext cx="914400" cy="10019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94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1103</Words>
  <Application>Microsoft Office PowerPoint</Application>
  <PresentationFormat>Экран (4:3)</PresentationFormat>
  <Paragraphs>200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КОЛИЧЕСТВО ПОДНАДЗОРНЫХ ОПАСНЫХ ПРОИЗВОДСТВЕННЫХ ОБЪЕКТОВКОЛИЧЕСТВО КОЛИЧЕСТВО ПОДНАДЗОРНЫХ ОПАСНЫХ ПРОИЗВОДСТВЕННЫХ ОБЪЕКТОВааааааПОДНАДЗ ОПАСНЫХ ПРОИЗВОДСТВЕННЫХ ОБЪЕКТОВ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Б. Карпов</dc:creator>
  <cp:lastModifiedBy>Марина Г. Кочнева</cp:lastModifiedBy>
  <cp:revision>104</cp:revision>
  <dcterms:created xsi:type="dcterms:W3CDTF">2025-03-05T11:16:49Z</dcterms:created>
  <dcterms:modified xsi:type="dcterms:W3CDTF">2025-05-05T08:42:04Z</dcterms:modified>
</cp:coreProperties>
</file>