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1" r:id="rId3"/>
    <p:sldId id="272" r:id="rId4"/>
    <p:sldId id="258" r:id="rId5"/>
    <p:sldId id="263" r:id="rId6"/>
    <p:sldId id="259" r:id="rId7"/>
    <p:sldId id="262" r:id="rId8"/>
    <p:sldId id="268" r:id="rId9"/>
    <p:sldId id="274" r:id="rId10"/>
    <p:sldId id="27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75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49" autoAdjust="0"/>
    <p:restoredTop sz="94660"/>
  </p:normalViewPr>
  <p:slideViewPr>
    <p:cSldViewPr>
      <p:cViewPr>
        <p:scale>
          <a:sx n="100" d="100"/>
          <a:sy n="100" d="100"/>
        </p:scale>
        <p:origin x="-2064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510234810962087"/>
          <c:y val="7.8504535577019738E-2"/>
          <c:w val="0.50203562763638365"/>
          <c:h val="0.7640982413894237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D61C35"/>
            </a:solidFill>
            <a:ln>
              <a:noFill/>
            </a:ln>
            <a:effectLst/>
          </c:spPr>
          <c:explosion val="4"/>
          <c:dPt>
            <c:idx val="2"/>
            <c:bubble3D val="0"/>
            <c:spPr>
              <a:solidFill>
                <a:srgbClr val="0D75BA"/>
              </a:solidFill>
              <a:ln>
                <a:noFill/>
              </a:ln>
              <a:effectLst/>
            </c:spPr>
          </c:dPt>
          <c:dPt>
            <c:idx val="3"/>
            <c:bubble3D val="0"/>
            <c:spPr>
              <a:solidFill>
                <a:srgbClr val="ED9A00"/>
              </a:solidFill>
              <a:ln>
                <a:noFill/>
              </a:ln>
              <a:effectLst/>
            </c:spPr>
          </c:dPt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</c:v>
                </c:pt>
                <c:pt idx="1">
                  <c:v>3</c:v>
                </c:pt>
                <c:pt idx="2">
                  <c:v>362</c:v>
                </c:pt>
                <c:pt idx="3">
                  <c:v>264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explosion val="12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rgbClr val="0070C0"/>
              </a:solidFill>
            </c:spPr>
          </c:dPt>
          <c:dLbls>
            <c:dLbl>
              <c:idx val="1"/>
              <c:layout>
                <c:manualLayout>
                  <c:x val="0.33359284599396349"/>
                  <c:y val="-0.264992855102656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32</c:v>
                </c:pt>
                <c:pt idx="1">
                  <c:v>224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D75BA"/>
              </a:solidFill>
            </c:spPr>
          </c:dPt>
          <c:dPt>
            <c:idx val="1"/>
            <c:bubble3D val="0"/>
            <c:explosion val="5"/>
            <c:spPr>
              <a:solidFill>
                <a:srgbClr val="FF0000"/>
              </a:solidFill>
            </c:spPr>
          </c:dPt>
          <c:dPt>
            <c:idx val="2"/>
            <c:bubble3D val="0"/>
            <c:explosion val="6"/>
            <c:spPr>
              <a:solidFill>
                <a:srgbClr val="00B050"/>
              </a:solidFill>
            </c:spPr>
          </c:dPt>
          <c:dPt>
            <c:idx val="3"/>
            <c:bubble3D val="0"/>
            <c:explosion val="5"/>
          </c:dPt>
          <c:dLbls>
            <c:dLbl>
              <c:idx val="0"/>
              <c:layout>
                <c:manualLayout>
                  <c:x val="-0.29518152696209288"/>
                  <c:y val="-0.206000767930344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en-US" smtClean="0">
                        <a:latin typeface="Times New Roman" pitchFamily="18" charset="0"/>
                        <a:cs typeface="Times New Roman" pitchFamily="18" charset="0"/>
                      </a:rPr>
                      <a:t>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224</c:v>
                </c:pt>
                <c:pt idx="1">
                  <c:v>23</c:v>
                </c:pt>
                <c:pt idx="2">
                  <c:v>24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0D75BA"/>
            </a:solidFill>
          </c:spPr>
          <c:dPt>
            <c:idx val="0"/>
            <c:bubble3D val="0"/>
            <c:explosion val="8"/>
            <c:spPr>
              <a:solidFill>
                <a:srgbClr val="FF0000"/>
              </a:solidFill>
            </c:spPr>
          </c:dPt>
          <c:dPt>
            <c:idx val="1"/>
            <c:bubble3D val="0"/>
          </c:dPt>
          <c:dLbls>
            <c:dLbl>
              <c:idx val="1"/>
              <c:layout>
                <c:manualLayout>
                  <c:x val="0.2857245259140615"/>
                  <c:y val="-0.2010724092019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28</c:v>
                </c:pt>
                <c:pt idx="1">
                  <c:v>233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7030A0"/>
              </a:solidFill>
            </c:spPr>
          </c:dPt>
          <c:dPt>
            <c:idx val="1"/>
            <c:bubble3D val="0"/>
            <c:explosion val="5"/>
            <c:spPr>
              <a:solidFill>
                <a:srgbClr val="0D75BA"/>
              </a:solidFill>
            </c:spPr>
          </c:dPt>
          <c:dPt>
            <c:idx val="2"/>
            <c:bubble3D val="0"/>
            <c:explosion val="1"/>
            <c:spPr>
              <a:solidFill>
                <a:srgbClr val="FF0000"/>
              </a:solidFill>
            </c:spPr>
          </c:dPt>
          <c:dPt>
            <c:idx val="3"/>
            <c:bubble3D val="0"/>
            <c:explosion val="2"/>
            <c:spPr>
              <a:solidFill>
                <a:srgbClr val="00B050"/>
              </a:solidFill>
            </c:spPr>
          </c:dPt>
          <c:dLbls>
            <c:dLbl>
              <c:idx val="0"/>
              <c:layout>
                <c:manualLayout>
                  <c:x val="3.9046941075771828E-2"/>
                  <c:y val="2.86996701766792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3193060248207716"/>
                  <c:y val="-0.18121063060538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3600736729407308E-2"/>
                  <c:y val="0.119142459365987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3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11</c:v>
                </c:pt>
                <c:pt idx="1">
                  <c:v>233</c:v>
                </c:pt>
                <c:pt idx="2">
                  <c:v>18</c:v>
                </c:pt>
                <c:pt idx="3">
                  <c:v>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6.8280336002806197E-2"/>
          <c:y val="4.2968638250124758E-2"/>
          <c:w val="0.8930415559887287"/>
          <c:h val="0.843426356589147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Pt>
            <c:idx val="3"/>
            <c:invertIfNegative val="0"/>
            <c:bubble3D val="0"/>
            <c:spPr>
              <a:solidFill>
                <a:schemeClr val="accent1"/>
              </a:solidFill>
            </c:spPr>
          </c:dPt>
          <c:dPt>
            <c:idx val="4"/>
            <c:invertIfNegative val="0"/>
            <c:bubble3D val="0"/>
            <c:spPr>
              <a:solidFill>
                <a:schemeClr val="accent1"/>
              </a:solidFill>
            </c:spPr>
          </c:dPt>
          <c:dPt>
            <c:idx val="5"/>
            <c:invertIfNegative val="0"/>
            <c:bubble3D val="0"/>
            <c:spPr>
              <a:solidFill>
                <a:schemeClr val="accent1"/>
              </a:solidFill>
            </c:spPr>
          </c:dPt>
          <c:dPt>
            <c:idx val="6"/>
            <c:invertIfNegative val="0"/>
            <c:bubble3D val="0"/>
            <c:spPr>
              <a:solidFill>
                <a:schemeClr val="accent1"/>
              </a:solidFill>
            </c:spPr>
          </c:dPt>
          <c:cat>
            <c:numRef>
              <c:f>Лист1!$A$2:$A$11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3</c:v>
                </c:pt>
                <c:pt idx="5">
                  <c:v>1</c:v>
                </c:pt>
                <c:pt idx="6">
                  <c:v>2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2"/>
        <c:axId val="134215936"/>
        <c:axId val="134230016"/>
      </c:barChart>
      <c:catAx>
        <c:axId val="134215936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low"/>
        <c:crossAx val="134230016"/>
        <c:crosses val="autoZero"/>
        <c:auto val="1"/>
        <c:lblAlgn val="ctr"/>
        <c:lblOffset val="100"/>
        <c:noMultiLvlLbl val="0"/>
      </c:catAx>
      <c:valAx>
        <c:axId val="134230016"/>
        <c:scaling>
          <c:orientation val="minMax"/>
          <c:max val="4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4215936"/>
        <c:crosses val="autoZero"/>
        <c:crossBetween val="between"/>
        <c:majorUnit val="1"/>
        <c:minorUnit val="0.1"/>
      </c:valAx>
      <c:spPr>
        <a:effectLst>
          <a:glow rad="508000">
            <a:schemeClr val="accent1">
              <a:alpha val="40000"/>
            </a:schemeClr>
          </a:glow>
        </a:effectLst>
      </c:spPr>
    </c:plotArea>
    <c:plotVisOnly val="1"/>
    <c:dispBlanksAs val="gap"/>
    <c:showDLblsOverMax val="0"/>
  </c:chart>
  <c:spPr>
    <a:ln w="22225"/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0.19757</cdr:x>
      <cdr:y>0.48755</cdr:y>
    </cdr:from>
    <cdr:to>
      <cdr:x>0.34174</cdr:x>
      <cdr:y>0.64206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662646" y="2760881"/>
          <a:ext cx="1213284" cy="8749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Раздел СПК №4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0.40655</cdr:x>
      <cdr:y>0.06792</cdr:y>
    </cdr:from>
    <cdr:to>
      <cdr:x>0.55072</cdr:x>
      <cdr:y>0.22243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421416" y="384617"/>
          <a:ext cx="1213284" cy="8749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smtClean="0"/>
            <a:t>Отсутствие СПК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0.31607</cdr:x>
      <cdr:y>0.5257</cdr:y>
    </cdr:from>
    <cdr:to>
      <cdr:x>0.46024</cdr:x>
      <cdr:y>0.68021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659906" y="2976905"/>
          <a:ext cx="1213284" cy="8749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/>
            <a:t>Раздел СПК №6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0.47864</cdr:x>
      <cdr:y>0.51298</cdr:y>
    </cdr:from>
    <cdr:to>
      <cdr:x>0.64977</cdr:x>
      <cdr:y>0.66749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4028058" y="2904882"/>
          <a:ext cx="1440160" cy="8749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/>
            <a:t>Раздел СПК 6.3 и 6.4</a:t>
          </a:r>
          <a:endParaRPr lang="ru-RU" sz="1100" dirty="0"/>
        </a:p>
      </cdr:txBody>
    </cdr:sp>
  </cdr:relSizeAnchor>
  <cdr:relSizeAnchor xmlns:cdr="http://schemas.openxmlformats.org/drawingml/2006/chartDrawing">
    <cdr:from>
      <cdr:x>0.58624</cdr:x>
      <cdr:y>0.28218</cdr:y>
    </cdr:from>
    <cdr:to>
      <cdr:x>0.73041</cdr:x>
      <cdr:y>0.43669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4933584" y="1597897"/>
          <a:ext cx="1213284" cy="8749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/>
            <a:t>Раздел СПК 6.1 и 6.2</a:t>
          </a:r>
          <a:endParaRPr lang="ru-RU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7" Type="http://schemas.openxmlformats.org/officeDocument/2006/relationships/chart" Target="../charts/chart5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D75B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15616" y="3802687"/>
            <a:ext cx="70567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Анализ сведений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 организации и осуществлении  производственного контроля за соблюдением требований промышленной безопасности, поступивших от поднадзорных организаций  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Псковской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области, 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предмет выявления индикаторов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риска</a:t>
            </a:r>
          </a:p>
          <a:p>
            <a:pPr algn="just"/>
            <a:r>
              <a:rPr lang="ru-RU" sz="2000" dirty="0"/>
              <a:t>	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3495" y="404664"/>
            <a:ext cx="3121025" cy="324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ustomShape 2"/>
          <p:cNvSpPr/>
          <p:nvPr/>
        </p:nvSpPr>
        <p:spPr>
          <a:xfrm>
            <a:off x="2535749" y="5301208"/>
            <a:ext cx="3701909" cy="597983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89280" tIns="44640" rIns="89280" bIns="4464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0" cap="none" spc="-1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100" kern="0" spc="-1" dirty="0">
              <a:solidFill>
                <a:srgbClr val="FFFFFF"/>
              </a:solidFill>
              <a:latin typeface="Lato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0" cap="none" spc="-1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"/>
              </a:rPr>
              <a:t>ДОКЛАДЧИК</a:t>
            </a:r>
            <a:r>
              <a:rPr kumimoji="0" lang="ru-RU" sz="1100" b="0" i="0" u="none" strike="noStrike" kern="0" cap="none" spc="-1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"/>
              </a:rPr>
              <a:t>: </a:t>
            </a:r>
            <a:r>
              <a:rPr kumimoji="0" lang="ru-RU" sz="1100" b="0" i="0" u="none" strike="noStrike" kern="0" cap="none" spc="-1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ato"/>
              </a:rPr>
              <a:t>МЕЩЕРЯКОВ АЛЕКСЕЙ ЕВГЕНЬЕВИЧ</a:t>
            </a:r>
            <a:endParaRPr kumimoji="0" lang="ru-RU" sz="1100" b="0" i="0" u="none" strike="noStrike" kern="0" cap="none" spc="-1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72400" y="63456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02526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0061511"/>
              </p:ext>
            </p:extLst>
          </p:nvPr>
        </p:nvGraphicFramePr>
        <p:xfrm>
          <a:off x="543942" y="812135"/>
          <a:ext cx="8415644" cy="56627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259632" y="6237312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№ индикатора риска, выявленный при анализе отчетов о ПК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rot="16200000">
            <a:off x="-2491302" y="3675059"/>
            <a:ext cx="59965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Количество выявлений(срабатываний)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раздел отчета о ПК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2" descr="C:\Users\Илья\Desktop\ростехнадзорВерхний колонтитул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959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C:\Users\Илья\Desktop\Герб цветной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8884" y="98426"/>
            <a:ext cx="734403" cy="763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8475242" y="623803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</a:rPr>
              <a:t>10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4" name="TextBox 1"/>
          <p:cNvSpPr txBox="1"/>
          <p:nvPr/>
        </p:nvSpPr>
        <p:spPr>
          <a:xfrm>
            <a:off x="84994" y="17116"/>
            <a:ext cx="8173890" cy="87494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4994" y="-28933"/>
            <a:ext cx="80153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ПОКАЗАТЕЛИ СРАБАТЫВАЕМОСТИ ИНДИКАТОРОВ РИСКА НАРУШЕНИЯ ОБЯЗАТЕЛЬНЫХ ТРЕБОВАНИЙ НА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ТЕРРИТОРИИ ПСКОВСКОЙ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3592496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D75B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187985" y="3789040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263650"/>
            <a:ext cx="1768475" cy="184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88857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ru-RU" sz="1900" dirty="0">
                <a:solidFill>
                  <a:prstClr val="white"/>
                </a:solidFill>
                <a:latin typeface="Lato" panose="020F0502020204030203" pitchFamily="34" charset="0"/>
                <a:cs typeface="Lato" panose="020F0502020204030203" pitchFamily="34" charset="0"/>
              </a:rPr>
              <a:t>КОЛИЧЕСТВО ПОДНАДЗОРНЫХ</a:t>
            </a:r>
            <a:br>
              <a:rPr lang="ru-RU" sz="1900" dirty="0">
                <a:solidFill>
                  <a:prstClr val="white"/>
                </a:solidFill>
                <a:latin typeface="Lato" panose="020F0502020204030203" pitchFamily="34" charset="0"/>
                <a:cs typeface="Lato" panose="020F0502020204030203" pitchFamily="34" charset="0"/>
              </a:rPr>
            </a:br>
            <a:r>
              <a:rPr lang="ru-RU" sz="1900" dirty="0">
                <a:solidFill>
                  <a:prstClr val="white"/>
                </a:solidFill>
                <a:latin typeface="Lato" panose="020F0502020204030203" pitchFamily="34" charset="0"/>
                <a:cs typeface="Lato" panose="020F0502020204030203" pitchFamily="34" charset="0"/>
              </a:rPr>
              <a:t>ОПАСНЫХ ПРОИЗВОДСТВЕННЫХ ОБЪЕКТОВ</a:t>
            </a:r>
            <a:r>
              <a:rPr lang="ru-RU" sz="1900" dirty="0" smtClean="0">
                <a:solidFill>
                  <a:prstClr val="white"/>
                </a:solidFill>
                <a:latin typeface="Lato" panose="020F0502020204030203" pitchFamily="34" charset="0"/>
                <a:cs typeface="Lato" panose="020F0502020204030203" pitchFamily="34" charset="0"/>
              </a:rPr>
              <a:t>КОЛИЧЕСТВО </a:t>
            </a:r>
            <a:r>
              <a:rPr lang="ru-RU" sz="1900" dirty="0">
                <a:solidFill>
                  <a:prstClr val="white"/>
                </a:solidFill>
                <a:latin typeface="Lato" panose="020F0502020204030203" pitchFamily="34" charset="0"/>
                <a:cs typeface="Lato" panose="020F0502020204030203" pitchFamily="34" charset="0"/>
              </a:rPr>
              <a:t>КОЛИЧЕСТВО ПОДНАДЗОРНЫХ</a:t>
            </a:r>
            <a:br>
              <a:rPr lang="ru-RU" sz="1900" dirty="0">
                <a:solidFill>
                  <a:prstClr val="white"/>
                </a:solidFill>
                <a:latin typeface="Lato" panose="020F0502020204030203" pitchFamily="34" charset="0"/>
                <a:cs typeface="Lato" panose="020F0502020204030203" pitchFamily="34" charset="0"/>
              </a:rPr>
            </a:br>
            <a:r>
              <a:rPr lang="ru-RU" sz="1900" dirty="0">
                <a:solidFill>
                  <a:prstClr val="white"/>
                </a:solidFill>
                <a:latin typeface="Lato" panose="020F0502020204030203" pitchFamily="34" charset="0"/>
                <a:cs typeface="Lato" panose="020F0502020204030203" pitchFamily="34" charset="0"/>
              </a:rPr>
              <a:t>ОПАСНЫХ ПРОИЗВОДСТВЕННЫХ </a:t>
            </a:r>
            <a:r>
              <a:rPr lang="ru-RU" sz="1900" dirty="0" err="1" smtClean="0">
                <a:solidFill>
                  <a:prstClr val="white"/>
                </a:solidFill>
                <a:latin typeface="Lato" panose="020F0502020204030203" pitchFamily="34" charset="0"/>
                <a:cs typeface="Lato" panose="020F0502020204030203" pitchFamily="34" charset="0"/>
              </a:rPr>
              <a:t>ОБЪЕКТОВааааааПОДНАДЗ</a:t>
            </a:r>
            <a:r>
              <a:rPr lang="ru-RU" sz="1900" dirty="0">
                <a:solidFill>
                  <a:prstClr val="white"/>
                </a:solidFill>
                <a:latin typeface="Lato" panose="020F0502020204030203" pitchFamily="34" charset="0"/>
                <a:cs typeface="Lato" panose="020F0502020204030203" pitchFamily="34" charset="0"/>
              </a:rPr>
              <a:t/>
            </a:r>
            <a:br>
              <a:rPr lang="ru-RU" sz="1900" dirty="0">
                <a:solidFill>
                  <a:prstClr val="white"/>
                </a:solidFill>
                <a:latin typeface="Lato" panose="020F0502020204030203" pitchFamily="34" charset="0"/>
                <a:cs typeface="Lato" panose="020F0502020204030203" pitchFamily="34" charset="0"/>
              </a:rPr>
            </a:br>
            <a:r>
              <a:rPr lang="ru-RU" sz="1900" dirty="0">
                <a:solidFill>
                  <a:prstClr val="white"/>
                </a:solidFill>
                <a:latin typeface="Lato" panose="020F0502020204030203" pitchFamily="34" charset="0"/>
                <a:cs typeface="Lato" panose="020F0502020204030203" pitchFamily="34" charset="0"/>
              </a:rPr>
              <a:t>ОПАСНЫХ ПРОИЗВОДСТВЕННЫХ ОБЪЕКТОВ</a:t>
            </a:r>
            <a:endParaRPr lang="ru-RU" dirty="0"/>
          </a:p>
        </p:txBody>
      </p:sp>
      <p:pic>
        <p:nvPicPr>
          <p:cNvPr id="4" name="Picture 2" descr="C:\Users\Илья\Desktop\ростехнадзорВерхний колонтитул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1196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Илья\Desktop\Герб цветной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8884" y="98426"/>
            <a:ext cx="734403" cy="763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620024" y="1709056"/>
            <a:ext cx="2776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68AB"/>
                </a:solidFill>
                <a:latin typeface="a_PlakatTitul" panose="020B0802030202020200" pitchFamily="34" charset="-52"/>
              </a:rPr>
              <a:t>0</a:t>
            </a:r>
            <a:endParaRPr lang="ru-RU" sz="1200" dirty="0">
              <a:solidFill>
                <a:srgbClr val="0068AB"/>
              </a:solidFill>
              <a:latin typeface="a_PlakatTitul" panose="020B0802030202020200" pitchFamily="34" charset="-5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20025" y="4990783"/>
            <a:ext cx="5118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068AB"/>
                </a:solidFill>
                <a:latin typeface="a_PlakatTitul" panose="020B0802030202020200" pitchFamily="34" charset="-52"/>
              </a:rPr>
              <a:t>449</a:t>
            </a:r>
            <a:endParaRPr lang="ru-RU" sz="1200" dirty="0">
              <a:solidFill>
                <a:srgbClr val="0068AB"/>
              </a:solidFill>
              <a:latin typeface="a_PlakatTitul" panose="020B0802030202020200" pitchFamily="34" charset="-5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21164" y="5188426"/>
            <a:ext cx="7280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 smtClean="0">
                <a:latin typeface="Lato Light" panose="020F0402020204030203" pitchFamily="34" charset="0"/>
                <a:cs typeface="Lato Light" panose="020F0402020204030203" pitchFamily="34" charset="0"/>
              </a:rPr>
              <a:t>III </a:t>
            </a:r>
            <a:r>
              <a:rPr lang="ru-RU" sz="1200" dirty="0" smtClean="0">
                <a:latin typeface="Lato Light" panose="020F0402020204030203" pitchFamily="34" charset="0"/>
                <a:cs typeface="Lato Light" panose="020F0402020204030203" pitchFamily="34" charset="0"/>
              </a:rPr>
              <a:t>класс</a:t>
            </a:r>
            <a:endParaRPr lang="ru-RU" sz="1200" dirty="0">
              <a:latin typeface="Lato Light" panose="020F0402020204030203" pitchFamily="34" charset="0"/>
              <a:cs typeface="Lato Light" panose="020F040202020403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21164" y="3095108"/>
            <a:ext cx="7901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 smtClean="0">
                <a:latin typeface="Lato Light" panose="020F0402020204030203" pitchFamily="34" charset="0"/>
                <a:cs typeface="Lato Light" panose="020F0402020204030203" pitchFamily="34" charset="0"/>
              </a:rPr>
              <a:t>II </a:t>
            </a:r>
            <a:r>
              <a:rPr lang="ru-RU" sz="1200" dirty="0" smtClean="0">
                <a:latin typeface="Lato Light" panose="020F0402020204030203" pitchFamily="34" charset="0"/>
                <a:cs typeface="Lato Light" panose="020F0402020204030203" pitchFamily="34" charset="0"/>
              </a:rPr>
              <a:t>класс</a:t>
            </a:r>
            <a:endParaRPr lang="ru-RU" sz="1200" dirty="0">
              <a:latin typeface="Lato Light" panose="020F0402020204030203" pitchFamily="34" charset="0"/>
              <a:cs typeface="Lato Light" panose="020F0402020204030203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43353" y="1738111"/>
            <a:ext cx="6479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 smtClean="0">
                <a:latin typeface="Lato Light" panose="020F0402020204030203" pitchFamily="34" charset="0"/>
                <a:cs typeface="Lato Light" panose="020F0402020204030203" pitchFamily="34" charset="0"/>
              </a:rPr>
              <a:t>I </a:t>
            </a:r>
            <a:r>
              <a:rPr lang="ru-RU" sz="1200" dirty="0" smtClean="0">
                <a:latin typeface="Lato Light" panose="020F0402020204030203" pitchFamily="34" charset="0"/>
                <a:cs typeface="Lato Light" panose="020F0402020204030203" pitchFamily="34" charset="0"/>
              </a:rPr>
              <a:t>класс</a:t>
            </a:r>
            <a:endParaRPr lang="ru-RU" sz="1200" dirty="0">
              <a:latin typeface="Lato Light" panose="020F0402020204030203" pitchFamily="34" charset="0"/>
              <a:cs typeface="Lato Light" panose="020F0402020204030203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28564" y="3934738"/>
            <a:ext cx="7489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 smtClean="0">
                <a:latin typeface="Lato Light" panose="020F0402020204030203" pitchFamily="34" charset="0"/>
                <a:cs typeface="Lato Light" panose="020F0402020204030203" pitchFamily="34" charset="0"/>
              </a:rPr>
              <a:t>IV </a:t>
            </a:r>
            <a:r>
              <a:rPr lang="ru-RU" sz="1200" dirty="0" smtClean="0">
                <a:latin typeface="Lato Light" panose="020F0402020204030203" pitchFamily="34" charset="0"/>
                <a:cs typeface="Lato Light" panose="020F0402020204030203" pitchFamily="34" charset="0"/>
              </a:rPr>
              <a:t>класс</a:t>
            </a:r>
            <a:endParaRPr lang="ru-RU" sz="1200" dirty="0">
              <a:latin typeface="Lato Light" panose="020F0402020204030203" pitchFamily="34" charset="0"/>
              <a:cs typeface="Lato Light" panose="020F0402020204030203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56723" y="2956609"/>
            <a:ext cx="2776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rgbClr val="0068AB"/>
                </a:solidFill>
                <a:latin typeface="a_PlakatTitul" panose="020B0802030202020200" pitchFamily="34" charset="-52"/>
              </a:rPr>
              <a:t>1</a:t>
            </a:r>
            <a:endParaRPr lang="ru-RU" sz="1200" dirty="0">
              <a:solidFill>
                <a:srgbClr val="0068AB"/>
              </a:solidFill>
              <a:latin typeface="a_PlakatTitul" panose="020B0802030202020200" pitchFamily="34" charset="-5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27893" y="3652135"/>
            <a:ext cx="7040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rgbClr val="0068AB"/>
                </a:solidFill>
                <a:latin typeface="a_PlakatTitul" panose="020B0802030202020200" pitchFamily="34" charset="-52"/>
              </a:rPr>
              <a:t>      314</a:t>
            </a:r>
            <a:endParaRPr lang="ru-RU" sz="1200" dirty="0">
              <a:solidFill>
                <a:srgbClr val="0068AB"/>
              </a:solidFill>
              <a:latin typeface="a_PlakatTitul" panose="020B0802030202020200" pitchFamily="34" charset="-52"/>
            </a:endParaRPr>
          </a:p>
        </p:txBody>
      </p:sp>
      <p:cxnSp>
        <p:nvCxnSpPr>
          <p:cNvPr id="14" name="Прямая соединительная линия 63"/>
          <p:cNvCxnSpPr/>
          <p:nvPr/>
        </p:nvCxnSpPr>
        <p:spPr>
          <a:xfrm rot="10800000" flipV="1">
            <a:off x="1949668" y="4067637"/>
            <a:ext cx="3075340" cy="1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75000"/>
              </a:schemeClr>
            </a:solidFill>
            <a:miter lim="800000"/>
            <a:headEnd type="oval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63"/>
          <p:cNvCxnSpPr>
            <a:endCxn id="9" idx="3"/>
          </p:cNvCxnSpPr>
          <p:nvPr/>
        </p:nvCxnSpPr>
        <p:spPr>
          <a:xfrm rot="10800000" flipV="1">
            <a:off x="1911326" y="2124656"/>
            <a:ext cx="4445837" cy="1108952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75000"/>
              </a:schemeClr>
            </a:solidFill>
            <a:miter lim="800000"/>
            <a:headEnd type="oval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63"/>
          <p:cNvCxnSpPr/>
          <p:nvPr/>
        </p:nvCxnSpPr>
        <p:spPr>
          <a:xfrm flipV="1">
            <a:off x="2036674" y="1986055"/>
            <a:ext cx="4212470" cy="1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75000"/>
              </a:schemeClr>
            </a:solidFill>
            <a:miter lim="800000"/>
            <a:headEnd type="oval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63"/>
          <p:cNvCxnSpPr/>
          <p:nvPr/>
        </p:nvCxnSpPr>
        <p:spPr>
          <a:xfrm flipV="1">
            <a:off x="1949666" y="4868800"/>
            <a:ext cx="4095455" cy="458126"/>
          </a:xfrm>
          <a:prstGeom prst="bentConnector3">
            <a:avLst>
              <a:gd name="adj1" fmla="val 99439"/>
            </a:avLst>
          </a:prstGeom>
          <a:ln>
            <a:solidFill>
              <a:schemeClr val="bg1">
                <a:lumMod val="75000"/>
              </a:schemeClr>
            </a:solidFill>
            <a:miter lim="800000"/>
            <a:headEnd type="oval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9" name="Диаграмма 18"/>
          <p:cNvGraphicFramePr/>
          <p:nvPr>
            <p:extLst>
              <p:ext uri="{D42A27DB-BD31-4B8C-83A1-F6EECF244321}">
                <p14:modId xmlns:p14="http://schemas.microsoft.com/office/powerpoint/2010/main" val="2271377977"/>
              </p:ext>
            </p:extLst>
          </p:nvPr>
        </p:nvGraphicFramePr>
        <p:xfrm>
          <a:off x="3876192" y="1964839"/>
          <a:ext cx="5117095" cy="3362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20" name="Picture 2" descr="C:\Users\Илья\Desktop\столбец.png"/>
          <p:cNvPicPr>
            <a:picLocks noGrp="1" noChangeAspect="1" noChangeArrowheads="1"/>
          </p:cNvPicPr>
          <p:nvPr>
            <p:ph idx="1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5661248"/>
            <a:ext cx="1798211" cy="410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6732240" y="566124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Итого 764 ОПО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20050" y="295274"/>
            <a:ext cx="8028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Количество поднадзорных опасных производственных объектов</a:t>
            </a:r>
            <a:endParaRPr lang="ru-RU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921081" y="640179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818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36482"/>
          </a:xfrm>
        </p:spPr>
        <p:txBody>
          <a:bodyPr>
            <a:normAutofit lnSpcReduction="10000"/>
          </a:bodyPr>
          <a:lstStyle/>
          <a:p>
            <a:pPr lvl="0" algn="just">
              <a:spcBef>
                <a:spcPts val="0"/>
              </a:spcBef>
              <a:buClr>
                <a:srgbClr val="3276C8"/>
              </a:buClr>
              <a:buFont typeface="Wingdings" pitchFamily="2" charset="2"/>
              <a:buChar char="v"/>
            </a:pP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надзор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 объектами нефтехимической и нефтегазоперерабатывающей промышленности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algn="just">
              <a:spcBef>
                <a:spcPts val="0"/>
              </a:spcBef>
              <a:buClr>
                <a:srgbClr val="3276C8"/>
              </a:buClr>
              <a:buFont typeface="Wingdings" pitchFamily="2" charset="2"/>
              <a:buChar char="v"/>
            </a:pP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ts val="0"/>
              </a:spcBef>
              <a:buClr>
                <a:srgbClr val="0D75BA"/>
              </a:buClr>
              <a:buFont typeface="Wingdings" pitchFamily="2" charset="2"/>
              <a:buChar char="v"/>
            </a:pP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надзор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 предприятиями химического комплекса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algn="just">
              <a:spcBef>
                <a:spcPts val="0"/>
              </a:spcBef>
              <a:buClr>
                <a:srgbClr val="0D75BA"/>
              </a:buClr>
              <a:buFont typeface="Wingdings" pitchFamily="2" charset="2"/>
              <a:buChar char="v"/>
            </a:pP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ts val="0"/>
              </a:spcBef>
              <a:buClr>
                <a:srgbClr val="0D75BA"/>
              </a:buClr>
              <a:buFont typeface="Wingdings" pitchFamily="2" charset="2"/>
              <a:buChar char="v"/>
            </a:pP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надзор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 объектами газораспределения и </a:t>
            </a:r>
            <a:r>
              <a:rPr lang="ru-RU" sz="20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газопотребления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algn="just">
              <a:spcBef>
                <a:spcPts val="0"/>
              </a:spcBef>
              <a:buClr>
                <a:srgbClr val="0D75BA"/>
              </a:buClr>
              <a:buFont typeface="Wingdings" pitchFamily="2" charset="2"/>
              <a:buChar char="v"/>
            </a:pP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Clr>
                <a:srgbClr val="0D75BA"/>
              </a:buClr>
              <a:buFont typeface="Wingdings" pitchFamily="2" charset="2"/>
              <a:buChar char="v"/>
            </a:pP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надзор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 взрывопожароопасными объектами хранения и переработки растительного сырья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spcBef>
                <a:spcPts val="0"/>
              </a:spcBef>
              <a:buClr>
                <a:srgbClr val="0D75BA"/>
              </a:buClr>
              <a:buFont typeface="Wingdings" pitchFamily="2" charset="2"/>
              <a:buChar char="v"/>
            </a:pP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ts val="0"/>
              </a:spcBef>
              <a:buClr>
                <a:srgbClr val="0D75BA"/>
              </a:buClr>
              <a:buFont typeface="Wingdings" pitchFamily="2" charset="2"/>
              <a:buChar char="v"/>
            </a:pP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надзор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транспортированием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опасных веществ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algn="just">
              <a:spcBef>
                <a:spcPts val="0"/>
              </a:spcBef>
              <a:buClr>
                <a:srgbClr val="0D75BA"/>
              </a:buClr>
              <a:buFont typeface="Wingdings" pitchFamily="2" charset="2"/>
              <a:buChar char="v"/>
            </a:pP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ts val="0"/>
              </a:spcBef>
              <a:buClr>
                <a:srgbClr val="0D75BA"/>
              </a:buClr>
              <a:buFont typeface="Wingdings" pitchFamily="2" charset="2"/>
              <a:buChar char="v"/>
            </a:pP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надзор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 оборудованием, работающим под избыточным давлением (котлонадзор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lvl="0" algn="just">
              <a:spcBef>
                <a:spcPts val="0"/>
              </a:spcBef>
              <a:buClr>
                <a:srgbClr val="0D75BA"/>
              </a:buClr>
              <a:buFont typeface="Wingdings" pitchFamily="2" charset="2"/>
              <a:buChar char="v"/>
            </a:pPr>
            <a:endParaRPr lang="ru-RU" sz="2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  <a:buClr>
                <a:srgbClr val="0D75BA"/>
              </a:buClr>
              <a:buFont typeface="Wingdings" pitchFamily="2" charset="2"/>
              <a:buChar char="v"/>
            </a:pP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надзор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 подъёмными сооружениями.</a:t>
            </a:r>
          </a:p>
          <a:p>
            <a:endParaRPr lang="ru-RU" dirty="0"/>
          </a:p>
        </p:txBody>
      </p:sp>
      <p:pic>
        <p:nvPicPr>
          <p:cNvPr id="4" name="Picture 2" descr="C:\Users\Илья\Desktop\ростехнадзорВерхний колонтитул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16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Илья\Desktop\Герб цветной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8884" y="98426"/>
            <a:ext cx="734403" cy="763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" y="0"/>
            <a:ext cx="817239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endPara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Виды  </a:t>
            </a: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федерального государственного надзора в области промышленной безопасности, </a:t>
            </a:r>
            <a:r>
              <a:rPr lang="ru-RU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осуществляемые</a:t>
            </a: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отделом промышленной безопасности </a:t>
            </a: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Северо-Западного управления </a:t>
            </a:r>
            <a:r>
              <a:rPr lang="ru-RU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Ростехнадзора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в отношении ОПО расположенных на </a:t>
            </a: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территории Псковской области</a:t>
            </a:r>
          </a:p>
          <a:p>
            <a:pPr lvl="0" algn="ctr"/>
            <a:endParaRPr lang="ru-RU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274766" y="623668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04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1052735"/>
            <a:ext cx="7560840" cy="5112569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30000"/>
              </a:lnSpc>
              <a:spcBef>
                <a:spcPts val="800"/>
              </a:spcBef>
            </a:pPr>
            <a:r>
              <a:rPr lang="ru-RU" sz="2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sz="29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осуществление производственного контроля за соблюдением требований промышленной безопасности организациями, эксплуатирующими опасные производственные объекты, осуществляются на основании следующих нормативно-правовых актов:</a:t>
            </a:r>
          </a:p>
          <a:p>
            <a:pPr algn="just">
              <a:lnSpc>
                <a:spcPct val="130000"/>
              </a:lnSpc>
              <a:spcBef>
                <a:spcPts val="800"/>
              </a:spcBef>
            </a:pP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- </a:t>
            </a:r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Федеральный закон от </a:t>
            </a: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21.07.1997 № 116-ФЗ </a:t>
            </a:r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«О промышленной безопасности опасных производственных объектов</a:t>
            </a: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»;</a:t>
            </a:r>
            <a:endParaRPr lang="ru-RU" sz="2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30000"/>
              </a:lnSpc>
              <a:spcBef>
                <a:spcPts val="800"/>
              </a:spcBef>
            </a:pP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-  </a:t>
            </a:r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Постановление Правительства Российской Федерации от 18.12.2020 № 2168 «Об организации и осуществлении производственного контроля за соблюдением требований промышленной безопасности</a:t>
            </a: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»;</a:t>
            </a:r>
            <a:endParaRPr lang="ru-RU" sz="2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30000"/>
              </a:lnSpc>
              <a:spcBef>
                <a:spcPts val="800"/>
              </a:spcBef>
            </a:pPr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-  </a:t>
            </a:r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Приказ Федеральной службы по экологическому, технологическому и атомному надзору </a:t>
            </a: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14.12.2020 № </a:t>
            </a:r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518 </a:t>
            </a: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9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 утверждении требований к форме представления сведений об организации производственного контроля за соблюдением требований промышленной безопасности</a:t>
            </a:r>
            <a:r>
              <a:rPr lang="ru-RU" sz="2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».</a:t>
            </a:r>
            <a:endParaRPr lang="ru-RU" sz="29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Users\Илья\Desktop\ростехнадзорВерхний колонтитул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959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Илья\Desktop\Герб цветной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8884" y="98426"/>
            <a:ext cx="734403" cy="763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10274" y="295274"/>
            <a:ext cx="4804392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9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НОРМАТИВНАЯ ПРАВОВОВАЯ ОСНОВА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275" y="2696542"/>
            <a:ext cx="347663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792" y="3386807"/>
            <a:ext cx="347663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02" y="4453294"/>
            <a:ext cx="347663" cy="34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324399" y="621572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330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959881"/>
            <a:ext cx="7560840" cy="5205423"/>
          </a:xfrm>
        </p:spPr>
        <p:txBody>
          <a:bodyPr>
            <a:noAutofit/>
          </a:bodyPr>
          <a:lstStyle/>
          <a:p>
            <a:pPr indent="457200" algn="just">
              <a:spcBef>
                <a:spcPts val="0"/>
              </a:spcBef>
            </a:pP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 мероприятий по обеспечению промышленной безопасности на текущий год, а также сведения о выполнении плана мероприятий по обеспечению промышленной безопасности за предыдущий год; </a:t>
            </a:r>
          </a:p>
          <a:p>
            <a:pPr indent="457200" algn="just">
              <a:spcBef>
                <a:spcPts val="0"/>
              </a:spcBef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сведения об организации системы управления промышленной безопасностью (для опасных производственных объектов I или II класса опасности);</a:t>
            </a:r>
          </a:p>
          <a:p>
            <a:pPr indent="457200" algn="just">
              <a:spcBef>
                <a:spcPts val="0"/>
              </a:spcBef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сведения о работниках, ответственных за организацию и осуществление производственного контроля, службе производственного контроля (в случаях, установленных пунктом 9 настоящих Правил);</a:t>
            </a:r>
          </a:p>
          <a:p>
            <a:pPr indent="457200" algn="just">
              <a:spcBef>
                <a:spcPts val="0"/>
              </a:spcBef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г)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результаты проверок, проведенных работником, ответственным за организацию и осуществление производственного контроля, или службой производственного контроля;</a:t>
            </a:r>
          </a:p>
          <a:p>
            <a:pPr indent="457200" algn="just">
              <a:spcBef>
                <a:spcPts val="0"/>
              </a:spcBef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д)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сведения о готовности к действиям по локализации и ликвидации последствий аварии на опасном производственном объекте;</a:t>
            </a:r>
          </a:p>
          <a:p>
            <a:pPr indent="457200" algn="just">
              <a:spcBef>
                <a:spcPts val="0"/>
              </a:spcBef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е)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сведения об обязательном страховании гражданской ответственности владельца опасного производственного объекта за причинение вреда в результате аварии на опасном производственном объекте;</a:t>
            </a:r>
          </a:p>
          <a:p>
            <a:pPr indent="457200" algn="just">
              <a:spcBef>
                <a:spcPts val="0"/>
              </a:spcBef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ж)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сведения о состоянии технических устройств, применяемых на опасном производственном объекте, зданий и сооружений на опасном производственном объекте;</a:t>
            </a:r>
          </a:p>
          <a:p>
            <a:pPr indent="457200" algn="just">
              <a:spcBef>
                <a:spcPts val="0"/>
              </a:spcBef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з)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сведения об инцидентах и несчастных случаях, произошедших на опасных производственных объектах.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287531" y="6267949"/>
            <a:ext cx="3385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5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Users\Илья\Desktop\ростехнадзорВерхний колонтитул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959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Илья\Desktop\Герб цветной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8884" y="98426"/>
            <a:ext cx="734403" cy="763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67544" y="156774"/>
            <a:ext cx="741682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9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СОСТАВ И СОДЕРЖАНИЕ СВЕДЕНИЙ О ПРОИЗВОДСТВЕННОМ КОНТРОЛЕ</a:t>
            </a:r>
            <a:endParaRPr lang="ru-RU" sz="19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94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17477" y="6180051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260293320"/>
              </p:ext>
            </p:extLst>
          </p:nvPr>
        </p:nvGraphicFramePr>
        <p:xfrm>
          <a:off x="3203848" y="1488741"/>
          <a:ext cx="2387809" cy="2384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741781704"/>
              </p:ext>
            </p:extLst>
          </p:nvPr>
        </p:nvGraphicFramePr>
        <p:xfrm>
          <a:off x="325225" y="1322210"/>
          <a:ext cx="2396083" cy="2735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475656" y="959881"/>
            <a:ext cx="5864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Информация о представлении сведений о ПК в 2024 году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 descr="C:\Users\Илья\Desktop\ростехнадзорВерхний колонтитул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959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Илья\Desktop\Герб цветной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0060" y="81049"/>
            <a:ext cx="734403" cy="763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51520" y="162632"/>
            <a:ext cx="800854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ПРЕДОСТАВЛЕНИЕ СВЕДЕНИЙ ОБ ОРГАНИЗАЦИИ ПРОИЗВОДСТВЕННОГО КОНТРОЛЯ </a:t>
            </a:r>
            <a:r>
              <a:rPr lang="ru-RU" sz="1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ПОДНАДЗОРНЫМИ </a:t>
            </a:r>
            <a:r>
              <a:rPr lang="ru-RU" sz="17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ОРГАНИЗАЦИЯМИ ПСКОВСКОЙ ОБЛАСТИ</a:t>
            </a:r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2152009790"/>
              </p:ext>
            </p:extLst>
          </p:nvPr>
        </p:nvGraphicFramePr>
        <p:xfrm>
          <a:off x="3203848" y="4057626"/>
          <a:ext cx="2492215" cy="2460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2600916088"/>
              </p:ext>
            </p:extLst>
          </p:nvPr>
        </p:nvGraphicFramePr>
        <p:xfrm>
          <a:off x="237803" y="3915792"/>
          <a:ext cx="2448272" cy="2690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763688" y="3688294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Информация о представлении сведений о ПК в 2023 году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28775" y="1419453"/>
            <a:ext cx="3812504" cy="35855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Всего поднадзорных организаций- 286</a:t>
            </a:r>
          </a:p>
          <a:p>
            <a:r>
              <a:rPr lang="ru-RU" sz="1400" dirty="0" smtClean="0"/>
              <a:t>Представили сведения о производственном контроле – 224 (78 %)</a:t>
            </a:r>
          </a:p>
          <a:p>
            <a:r>
              <a:rPr lang="ru-RU" sz="1400" dirty="0" smtClean="0"/>
              <a:t>Не представили – 62 (22 %): из них</a:t>
            </a:r>
          </a:p>
          <a:p>
            <a:r>
              <a:rPr lang="ru-RU" sz="1400" dirty="0"/>
              <a:t>24 – деятельность прекращена, отсутствуют по месту регистрации</a:t>
            </a:r>
          </a:p>
          <a:p>
            <a:r>
              <a:rPr lang="ru-RU" sz="1400" dirty="0"/>
              <a:t>15- смена владельца ОПО</a:t>
            </a:r>
          </a:p>
          <a:p>
            <a:r>
              <a:rPr lang="ru-RU" sz="1400" dirty="0"/>
              <a:t>23 – действующие ОПО</a:t>
            </a:r>
          </a:p>
          <a:p>
            <a:r>
              <a:rPr lang="ru-RU" sz="1400" dirty="0"/>
              <a:t>Возвращено на доработку – 32</a:t>
            </a:r>
          </a:p>
          <a:p>
            <a:endParaRPr lang="ru-RU" sz="1600" dirty="0"/>
          </a:p>
          <a:p>
            <a:endParaRPr lang="ru-RU" sz="1700" dirty="0"/>
          </a:p>
          <a:p>
            <a:endParaRPr lang="ru-RU" sz="1700" dirty="0" smtClean="0"/>
          </a:p>
          <a:p>
            <a:endParaRPr lang="ru-RU" sz="1700" dirty="0"/>
          </a:p>
          <a:p>
            <a:endParaRPr lang="ru-RU" sz="1700" dirty="0" smtClean="0"/>
          </a:p>
          <a:p>
            <a:endParaRPr lang="ru-RU" sz="1700" dirty="0"/>
          </a:p>
        </p:txBody>
      </p:sp>
      <p:sp>
        <p:nvSpPr>
          <p:cNvPr id="15" name="TextBox 14"/>
          <p:cNvSpPr txBox="1"/>
          <p:nvPr/>
        </p:nvSpPr>
        <p:spPr>
          <a:xfrm>
            <a:off x="5364088" y="4293096"/>
            <a:ext cx="4104456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Всего поднадзорных организаций- 286</a:t>
            </a:r>
          </a:p>
          <a:p>
            <a:r>
              <a:rPr lang="ru-RU" sz="1400" dirty="0"/>
              <a:t>Представили сведения о производственном контроле – </a:t>
            </a:r>
            <a:r>
              <a:rPr lang="ru-RU" sz="1400" dirty="0" smtClean="0"/>
              <a:t>233 (81 %)</a:t>
            </a:r>
            <a:endParaRPr lang="ru-RU" sz="1400" dirty="0"/>
          </a:p>
          <a:p>
            <a:r>
              <a:rPr lang="ru-RU" sz="1400" dirty="0"/>
              <a:t>Не представили – </a:t>
            </a:r>
            <a:r>
              <a:rPr lang="ru-RU" sz="1400" dirty="0" smtClean="0"/>
              <a:t>53 (18 %): </a:t>
            </a:r>
            <a:r>
              <a:rPr lang="ru-RU" sz="1400" dirty="0"/>
              <a:t>из них</a:t>
            </a:r>
          </a:p>
          <a:p>
            <a:r>
              <a:rPr lang="ru-RU" sz="1400" dirty="0" smtClean="0"/>
              <a:t>24 – деятельность прекращена, отсутствуют по месту регистрации</a:t>
            </a:r>
          </a:p>
          <a:p>
            <a:r>
              <a:rPr lang="ru-RU" sz="1400" dirty="0" smtClean="0"/>
              <a:t>11- смена владельца ОПО</a:t>
            </a:r>
          </a:p>
          <a:p>
            <a:r>
              <a:rPr lang="ru-RU" sz="1400" dirty="0" smtClean="0"/>
              <a:t>18 – действующие ОПО</a:t>
            </a:r>
          </a:p>
          <a:p>
            <a:r>
              <a:rPr lang="ru-RU" sz="1400" dirty="0" smtClean="0"/>
              <a:t>Возвращено на доработку – 28</a:t>
            </a:r>
          </a:p>
          <a:p>
            <a:endParaRPr lang="ru-RU" sz="1500" dirty="0"/>
          </a:p>
          <a:p>
            <a:endParaRPr lang="ru-RU" sz="1500" dirty="0" smtClean="0"/>
          </a:p>
          <a:p>
            <a:endParaRPr lang="ru-RU" sz="1500" dirty="0"/>
          </a:p>
          <a:p>
            <a:endParaRPr lang="ru-RU" sz="1500" dirty="0" smtClean="0"/>
          </a:p>
          <a:p>
            <a:endParaRPr lang="ru-RU" sz="1500" dirty="0"/>
          </a:p>
        </p:txBody>
      </p:sp>
    </p:spTree>
    <p:extLst>
      <p:ext uri="{BB962C8B-B14F-4D97-AF65-F5344CB8AC3E}">
        <p14:creationId xmlns:p14="http://schemas.microsoft.com/office/powerpoint/2010/main" val="247639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1052736"/>
            <a:ext cx="8820472" cy="5369746"/>
          </a:xfrm>
        </p:spPr>
        <p:txBody>
          <a:bodyPr>
            <a:noAutofit/>
          </a:bodyPr>
          <a:lstStyle/>
          <a:p>
            <a:pPr algn="just"/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Три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более инцидента произошедших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опасном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производственном объекте в течение одного календарного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года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Аварии на аналогичном опасном производственном объекте той же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организации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Отсутствие лицензии в течение 4 месяцев  с даты регистрации в государственном реестре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ОПО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Эксплуатация ОПО после 2-х лет со дня регистрации заключения ЗЭПБ в отношении документации на консервацию или  ликвидацию такого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объекта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Ликвидация юридического  лица по данным налоговой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службы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Отсутствие ЗЭПБ на ТУ через 1 год после  истечения срока его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эксплуатации</a:t>
            </a:r>
          </a:p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Отсутствие ЗЭПБ на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ЗиС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через 1 год после  истечения срока его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эксплуатации</a:t>
            </a:r>
          </a:p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Факт заведомо ложного ЗЭПБ при наличии иных выданных этим экспертом ЗЭПБ в отношении 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ОПО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9. Невнесение изменений в  сведения об ОПО в государственном реестре по истечении 2 лет с даты регистрации ЗЭПБ документации на техническое перевооружение в реестре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ЗЭПБ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10. Осуществление деятельности, связанной с пиротехническими изделиями   более 30 дней без внесении изменений в реестр лицензий в связи с изменением адресов места осуществления такого вида деятельности</a:t>
            </a:r>
          </a:p>
          <a:p>
            <a:pPr algn="just"/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Users\Илья\Desktop\ростехнадзорВерхний колонтитул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75304" cy="959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C:\Users\Илья\Desktop\Герб цветной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8884" y="98426"/>
            <a:ext cx="734403" cy="763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478851" y="639053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42694" y="295274"/>
            <a:ext cx="82089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ПЕРЕЧЕНЬ ИНДИКАТОРОВ РИСКА НАРУШЕНИЯ ОБЯЗАТЕЛЬНЫХ ТРЕБОВАНИЙ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36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Илья\Desktop\ростехнадзорВерхний колонтитул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959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98940"/>
            <a:ext cx="7318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42694" y="295274"/>
            <a:ext cx="82089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СРАБАТЫВАЕМОСТЬ ИНДИКАТОРОВ РИСКА НАРУШЕНИЯ ОБЯЗАТЕЛЬНЫХ ТРЕБОВАНИЙ</a:t>
            </a:r>
            <a:endParaRPr lang="ru-RU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333099"/>
              </p:ext>
            </p:extLst>
          </p:nvPr>
        </p:nvGraphicFramePr>
        <p:xfrm>
          <a:off x="539552" y="1026178"/>
          <a:ext cx="8419549" cy="553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"/>
                <a:gridCol w="6768752"/>
                <a:gridCol w="114674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b="0" dirty="0" smtClean="0"/>
                        <a:t>№ п/п</a:t>
                      </a:r>
                      <a:endParaRPr lang="ru-RU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Перечень индикаторов риска нарушения обязательных требований, используемых при осуществлении Федеральной службой по экологическому, технологическому и атомному надзору и её территориальными органами федерального государственного надзора в области промышленной безопасности, утвержден Приказом </a:t>
                      </a:r>
                      <a:r>
                        <a:rPr lang="ru-RU" sz="14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Ростехнадзора</a:t>
                      </a:r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от 23.11.2021 N 397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err="1" smtClean="0"/>
                        <a:t>Срабаты</a:t>
                      </a:r>
                      <a:r>
                        <a:rPr lang="ru-RU" sz="1400" b="0" dirty="0" smtClean="0"/>
                        <a:t>-</a:t>
                      </a:r>
                    </a:p>
                    <a:p>
                      <a:pPr algn="l"/>
                      <a:r>
                        <a:rPr lang="ru-RU" sz="1400" b="0" dirty="0" err="1" smtClean="0"/>
                        <a:t>ваемость</a:t>
                      </a:r>
                      <a:r>
                        <a:rPr lang="ru-RU" sz="1400" b="0" dirty="0" smtClean="0"/>
                        <a:t> индикатора</a:t>
                      </a:r>
                      <a:r>
                        <a:rPr lang="ru-RU" sz="1400" b="0" baseline="0" dirty="0" smtClean="0"/>
                        <a:t> в Псковской области</a:t>
                      </a:r>
                      <a:endParaRPr lang="ru-RU" sz="14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и более инцидента произошедших на ОПО в течение 1 календарного года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Аварии на аналогичном ОПО той же организации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Отсутствие лицензии в течение 4 месяцев  с даты регистрации ОПО в Реестре ОПО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Эксплуатация ОПО после 2-х лет со дня регистрации заключения ЗЭПБ в отношении документации на консервацию или  ликвидацию такого объекта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Ликвидация юридического  лица по данным налоговой службы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Отсутствие ЗЭПБ на ТУ через 1 год после  истечения срока его эксплуатации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Отсутствие ЗЭПБ на </a:t>
                      </a:r>
                      <a:r>
                        <a:rPr lang="ru-RU" sz="13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ЗиС</a:t>
                      </a: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через 1 год после  истечения срока его эксплуатации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Факт заведомо ложного ЗЭПБ при наличии иных выданных этим экспертом ЗЭПБ в отношении  ОПО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Невнесение изменений в  сведения об ОПО в Реестре ОПО по истечении 2 лет с даты регистрации ЗЭПБ документации на техническое перевооружение в реестре ЗЭПБ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Осуществление деятельности, связанной с пиротехническими изделиями   более 30 дней без внесении изменений в реестр лицензий в связи с изменением адресов места осуществления такого вида деятельности</a:t>
                      </a:r>
                      <a:endParaRPr lang="ru-RU" sz="13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2346" y="2996952"/>
            <a:ext cx="296857" cy="339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7795" y="3409350"/>
            <a:ext cx="298450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0063" y="3861048"/>
            <a:ext cx="298450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4133" y="4196011"/>
            <a:ext cx="298450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4133" y="4557242"/>
            <a:ext cx="298450" cy="33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8451606" y="6473568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30282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1338"/>
            <a:ext cx="9144000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-73769"/>
            <a:ext cx="7318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42694" y="238016"/>
            <a:ext cx="749765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ОБЩИЙ АЛГОРИТМ ВЫЯВЛЕНИЯ ИНДИКАТОРА РИСКА</a:t>
            </a:r>
            <a:endParaRPr lang="ru-RU" sz="16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512148" y="629764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</a:rPr>
              <a:t>9</a:t>
            </a:r>
            <a:endParaRPr lang="ru-RU" dirty="0">
              <a:solidFill>
                <a:prstClr val="black"/>
              </a:solidFill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242694" y="1020394"/>
            <a:ext cx="2765081" cy="5277253"/>
            <a:chOff x="209483" y="1196751"/>
            <a:chExt cx="2368182" cy="5130664"/>
          </a:xfrm>
        </p:grpSpPr>
        <p:sp>
          <p:nvSpPr>
            <p:cNvPr id="9" name="Полилиния 8"/>
            <p:cNvSpPr/>
            <p:nvPr/>
          </p:nvSpPr>
          <p:spPr>
            <a:xfrm>
              <a:off x="209483" y="1196752"/>
              <a:ext cx="1314151" cy="995354"/>
            </a:xfrm>
            <a:custGeom>
              <a:avLst/>
              <a:gdLst>
                <a:gd name="connsiteX0" fmla="*/ 0 w 1174379"/>
                <a:gd name="connsiteY0" fmla="*/ 117438 h 5040559"/>
                <a:gd name="connsiteX1" fmla="*/ 117438 w 1174379"/>
                <a:gd name="connsiteY1" fmla="*/ 0 h 5040559"/>
                <a:gd name="connsiteX2" fmla="*/ 1056941 w 1174379"/>
                <a:gd name="connsiteY2" fmla="*/ 0 h 5040559"/>
                <a:gd name="connsiteX3" fmla="*/ 1174379 w 1174379"/>
                <a:gd name="connsiteY3" fmla="*/ 117438 h 5040559"/>
                <a:gd name="connsiteX4" fmla="*/ 1174379 w 1174379"/>
                <a:gd name="connsiteY4" fmla="*/ 4923121 h 5040559"/>
                <a:gd name="connsiteX5" fmla="*/ 1056941 w 1174379"/>
                <a:gd name="connsiteY5" fmla="*/ 5040559 h 5040559"/>
                <a:gd name="connsiteX6" fmla="*/ 117438 w 1174379"/>
                <a:gd name="connsiteY6" fmla="*/ 5040559 h 5040559"/>
                <a:gd name="connsiteX7" fmla="*/ 0 w 1174379"/>
                <a:gd name="connsiteY7" fmla="*/ 4923121 h 5040559"/>
                <a:gd name="connsiteX8" fmla="*/ 0 w 1174379"/>
                <a:gd name="connsiteY8" fmla="*/ 117438 h 5040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74379" h="5040559">
                  <a:moveTo>
                    <a:pt x="0" y="117438"/>
                  </a:moveTo>
                  <a:cubicBezTo>
                    <a:pt x="0" y="52579"/>
                    <a:pt x="52579" y="0"/>
                    <a:pt x="117438" y="0"/>
                  </a:cubicBezTo>
                  <a:lnTo>
                    <a:pt x="1056941" y="0"/>
                  </a:lnTo>
                  <a:cubicBezTo>
                    <a:pt x="1121800" y="0"/>
                    <a:pt x="1174379" y="52579"/>
                    <a:pt x="1174379" y="117438"/>
                  </a:cubicBezTo>
                  <a:lnTo>
                    <a:pt x="1174379" y="4923121"/>
                  </a:lnTo>
                  <a:cubicBezTo>
                    <a:pt x="1174379" y="4987980"/>
                    <a:pt x="1121800" y="5040559"/>
                    <a:pt x="1056941" y="5040559"/>
                  </a:cubicBezTo>
                  <a:lnTo>
                    <a:pt x="117438" y="5040559"/>
                  </a:lnTo>
                  <a:cubicBezTo>
                    <a:pt x="52579" y="5040559"/>
                    <a:pt x="0" y="4987980"/>
                    <a:pt x="0" y="4923121"/>
                  </a:cubicBezTo>
                  <a:lnTo>
                    <a:pt x="0" y="117438"/>
                  </a:lnTo>
                  <a:close/>
                </a:path>
              </a:pathLst>
            </a:custGeom>
            <a:solidFill>
              <a:srgbClr val="4F81BD"/>
            </a:solidFill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3574111" numCol="1" spcCol="1270" anchor="ctr" anchorCtr="0">
              <a:noAutofit/>
            </a:bodyPr>
            <a:lstStyle/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dirty="0" smtClean="0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Обследуем риск – вероятное событие, которое может повлечь вред (ущерб)</a:t>
              </a:r>
              <a:endParaRPr lang="ru-RU" sz="1200" dirty="0">
                <a:solidFill>
                  <a:prstClr val="white"/>
                </a:solidFill>
              </a:endParaRPr>
            </a:p>
          </p:txBody>
        </p:sp>
        <p:sp>
          <p:nvSpPr>
            <p:cNvPr id="10" name="Полилиния 9"/>
            <p:cNvSpPr/>
            <p:nvPr/>
          </p:nvSpPr>
          <p:spPr>
            <a:xfrm>
              <a:off x="266180" y="2697427"/>
              <a:ext cx="1176388" cy="3629988"/>
            </a:xfrm>
            <a:custGeom>
              <a:avLst/>
              <a:gdLst>
                <a:gd name="connsiteX0" fmla="*/ 0 w 1174379"/>
                <a:gd name="connsiteY0" fmla="*/ 117438 h 5040559"/>
                <a:gd name="connsiteX1" fmla="*/ 117438 w 1174379"/>
                <a:gd name="connsiteY1" fmla="*/ 0 h 5040559"/>
                <a:gd name="connsiteX2" fmla="*/ 1056941 w 1174379"/>
                <a:gd name="connsiteY2" fmla="*/ 0 h 5040559"/>
                <a:gd name="connsiteX3" fmla="*/ 1174379 w 1174379"/>
                <a:gd name="connsiteY3" fmla="*/ 117438 h 5040559"/>
                <a:gd name="connsiteX4" fmla="*/ 1174379 w 1174379"/>
                <a:gd name="connsiteY4" fmla="*/ 4923121 h 5040559"/>
                <a:gd name="connsiteX5" fmla="*/ 1056941 w 1174379"/>
                <a:gd name="connsiteY5" fmla="*/ 5040559 h 5040559"/>
                <a:gd name="connsiteX6" fmla="*/ 117438 w 1174379"/>
                <a:gd name="connsiteY6" fmla="*/ 5040559 h 5040559"/>
                <a:gd name="connsiteX7" fmla="*/ 0 w 1174379"/>
                <a:gd name="connsiteY7" fmla="*/ 4923121 h 5040559"/>
                <a:gd name="connsiteX8" fmla="*/ 0 w 1174379"/>
                <a:gd name="connsiteY8" fmla="*/ 117438 h 5040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74379" h="5040559">
                  <a:moveTo>
                    <a:pt x="0" y="117438"/>
                  </a:moveTo>
                  <a:cubicBezTo>
                    <a:pt x="0" y="52579"/>
                    <a:pt x="52579" y="0"/>
                    <a:pt x="117438" y="0"/>
                  </a:cubicBezTo>
                  <a:lnTo>
                    <a:pt x="1056941" y="0"/>
                  </a:lnTo>
                  <a:cubicBezTo>
                    <a:pt x="1121800" y="0"/>
                    <a:pt x="1174379" y="52579"/>
                    <a:pt x="1174379" y="117438"/>
                  </a:cubicBezTo>
                  <a:lnTo>
                    <a:pt x="1174379" y="4923121"/>
                  </a:lnTo>
                  <a:cubicBezTo>
                    <a:pt x="1174379" y="4987980"/>
                    <a:pt x="1121800" y="5040559"/>
                    <a:pt x="1056941" y="5040559"/>
                  </a:cubicBezTo>
                  <a:lnTo>
                    <a:pt x="117438" y="5040559"/>
                  </a:lnTo>
                  <a:cubicBezTo>
                    <a:pt x="52579" y="5040559"/>
                    <a:pt x="0" y="4987980"/>
                    <a:pt x="0" y="4923121"/>
                  </a:cubicBezTo>
                  <a:lnTo>
                    <a:pt x="0" y="117438"/>
                  </a:lnTo>
                  <a:close/>
                </a:path>
              </a:pathLst>
            </a:custGeom>
            <a:solidFill>
              <a:srgbClr val="4F81BD"/>
            </a:solidFill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3574111" numCol="1" spcCol="1270" anchor="ctr" anchorCtr="0">
              <a:noAutofit/>
            </a:bodyPr>
            <a:lstStyle/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endParaRPr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endParaRPr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endParaRPr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endParaRPr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endParaRPr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endParaRPr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endParaRPr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endParaRPr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endParaRPr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endParaRPr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endParaRPr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endParaRPr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endParaRPr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endParaRPr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dirty="0" smtClean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endParaRPr>
            </a:p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dirty="0" smtClean="0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Определяем вероятный признак, по которому узнаем о нарушении обязательных требований промышленной безопасности  </a:t>
              </a:r>
              <a:endParaRPr lang="ru-RU" sz="12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Полилиния 10"/>
            <p:cNvSpPr/>
            <p:nvPr/>
          </p:nvSpPr>
          <p:spPr>
            <a:xfrm>
              <a:off x="1637736" y="3095340"/>
              <a:ext cx="939928" cy="1557731"/>
            </a:xfrm>
            <a:custGeom>
              <a:avLst/>
              <a:gdLst>
                <a:gd name="connsiteX0" fmla="*/ 0 w 939503"/>
                <a:gd name="connsiteY0" fmla="*/ 93950 h 1519797"/>
                <a:gd name="connsiteX1" fmla="*/ 93950 w 939503"/>
                <a:gd name="connsiteY1" fmla="*/ 0 h 1519797"/>
                <a:gd name="connsiteX2" fmla="*/ 845553 w 939503"/>
                <a:gd name="connsiteY2" fmla="*/ 0 h 1519797"/>
                <a:gd name="connsiteX3" fmla="*/ 939503 w 939503"/>
                <a:gd name="connsiteY3" fmla="*/ 93950 h 1519797"/>
                <a:gd name="connsiteX4" fmla="*/ 939503 w 939503"/>
                <a:gd name="connsiteY4" fmla="*/ 1425847 h 1519797"/>
                <a:gd name="connsiteX5" fmla="*/ 845553 w 939503"/>
                <a:gd name="connsiteY5" fmla="*/ 1519797 h 1519797"/>
                <a:gd name="connsiteX6" fmla="*/ 93950 w 939503"/>
                <a:gd name="connsiteY6" fmla="*/ 1519797 h 1519797"/>
                <a:gd name="connsiteX7" fmla="*/ 0 w 939503"/>
                <a:gd name="connsiteY7" fmla="*/ 1425847 h 1519797"/>
                <a:gd name="connsiteX8" fmla="*/ 0 w 939503"/>
                <a:gd name="connsiteY8" fmla="*/ 93950 h 1519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39503" h="1519797">
                  <a:moveTo>
                    <a:pt x="0" y="93950"/>
                  </a:moveTo>
                  <a:cubicBezTo>
                    <a:pt x="0" y="42063"/>
                    <a:pt x="42063" y="0"/>
                    <a:pt x="93950" y="0"/>
                  </a:cubicBezTo>
                  <a:lnTo>
                    <a:pt x="845553" y="0"/>
                  </a:lnTo>
                  <a:cubicBezTo>
                    <a:pt x="897440" y="0"/>
                    <a:pt x="939503" y="42063"/>
                    <a:pt x="939503" y="93950"/>
                  </a:cubicBezTo>
                  <a:lnTo>
                    <a:pt x="939503" y="1425847"/>
                  </a:lnTo>
                  <a:cubicBezTo>
                    <a:pt x="939503" y="1477734"/>
                    <a:pt x="897440" y="1519797"/>
                    <a:pt x="845553" y="1519797"/>
                  </a:cubicBezTo>
                  <a:lnTo>
                    <a:pt x="93950" y="1519797"/>
                  </a:lnTo>
                  <a:cubicBezTo>
                    <a:pt x="42063" y="1519797"/>
                    <a:pt x="0" y="1477734"/>
                    <a:pt x="0" y="1425847"/>
                  </a:cubicBezTo>
                  <a:lnTo>
                    <a:pt x="0" y="93950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7997" tIns="50377" rIns="57997" bIns="50377" numCol="1" spcCol="1270" anchor="ctr" anchorCtr="0">
              <a:noAutofit/>
            </a:bodyPr>
            <a:lstStyle/>
            <a:p>
              <a:pPr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dirty="0" smtClean="0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Деятельность лиц  </a:t>
              </a:r>
              <a:endParaRPr lang="ru-RU" sz="12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Полилиния 11"/>
            <p:cNvSpPr/>
            <p:nvPr/>
          </p:nvSpPr>
          <p:spPr>
            <a:xfrm>
              <a:off x="1617768" y="1196751"/>
              <a:ext cx="959897" cy="1781639"/>
            </a:xfrm>
            <a:custGeom>
              <a:avLst/>
              <a:gdLst>
                <a:gd name="connsiteX0" fmla="*/ 0 w 939503"/>
                <a:gd name="connsiteY0" fmla="*/ 93950 h 1519797"/>
                <a:gd name="connsiteX1" fmla="*/ 93950 w 939503"/>
                <a:gd name="connsiteY1" fmla="*/ 0 h 1519797"/>
                <a:gd name="connsiteX2" fmla="*/ 845553 w 939503"/>
                <a:gd name="connsiteY2" fmla="*/ 0 h 1519797"/>
                <a:gd name="connsiteX3" fmla="*/ 939503 w 939503"/>
                <a:gd name="connsiteY3" fmla="*/ 93950 h 1519797"/>
                <a:gd name="connsiteX4" fmla="*/ 939503 w 939503"/>
                <a:gd name="connsiteY4" fmla="*/ 1425847 h 1519797"/>
                <a:gd name="connsiteX5" fmla="*/ 845553 w 939503"/>
                <a:gd name="connsiteY5" fmla="*/ 1519797 h 1519797"/>
                <a:gd name="connsiteX6" fmla="*/ 93950 w 939503"/>
                <a:gd name="connsiteY6" fmla="*/ 1519797 h 1519797"/>
                <a:gd name="connsiteX7" fmla="*/ 0 w 939503"/>
                <a:gd name="connsiteY7" fmla="*/ 1425847 h 1519797"/>
                <a:gd name="connsiteX8" fmla="*/ 0 w 939503"/>
                <a:gd name="connsiteY8" fmla="*/ 93950 h 1519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39503" h="1519797">
                  <a:moveTo>
                    <a:pt x="0" y="93950"/>
                  </a:moveTo>
                  <a:cubicBezTo>
                    <a:pt x="0" y="42063"/>
                    <a:pt x="42063" y="0"/>
                    <a:pt x="93950" y="0"/>
                  </a:cubicBezTo>
                  <a:lnTo>
                    <a:pt x="845553" y="0"/>
                  </a:lnTo>
                  <a:cubicBezTo>
                    <a:pt x="897440" y="0"/>
                    <a:pt x="939503" y="42063"/>
                    <a:pt x="939503" y="93950"/>
                  </a:cubicBezTo>
                  <a:lnTo>
                    <a:pt x="939503" y="1425847"/>
                  </a:lnTo>
                  <a:cubicBezTo>
                    <a:pt x="939503" y="1477734"/>
                    <a:pt x="897440" y="1519797"/>
                    <a:pt x="845553" y="1519797"/>
                  </a:cubicBezTo>
                  <a:lnTo>
                    <a:pt x="93950" y="1519797"/>
                  </a:lnTo>
                  <a:cubicBezTo>
                    <a:pt x="42063" y="1519797"/>
                    <a:pt x="0" y="1477734"/>
                    <a:pt x="0" y="1425847"/>
                  </a:cubicBezTo>
                  <a:lnTo>
                    <a:pt x="0" y="93950"/>
                  </a:lnTo>
                  <a:close/>
                </a:path>
              </a:pathLst>
            </a:custGeom>
            <a:solidFill>
              <a:srgbClr val="4F81BD"/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2617" tIns="151342" rIns="192617" bIns="151342" numCol="1" spcCol="1270" anchor="ctr" anchorCtr="0">
              <a:noAutofit/>
            </a:bodyPr>
            <a:lstStyle/>
            <a:p>
              <a:pPr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dirty="0" smtClean="0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Состояние ОПО</a:t>
              </a:r>
              <a:endParaRPr lang="ru-RU" sz="12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3" name="Полилиния 12"/>
          <p:cNvSpPr/>
          <p:nvPr/>
        </p:nvSpPr>
        <p:spPr>
          <a:xfrm>
            <a:off x="5163101" y="1020396"/>
            <a:ext cx="971460" cy="5253819"/>
          </a:xfrm>
          <a:custGeom>
            <a:avLst/>
            <a:gdLst>
              <a:gd name="connsiteX0" fmla="*/ 0 w 1174379"/>
              <a:gd name="connsiteY0" fmla="*/ 117438 h 5040559"/>
              <a:gd name="connsiteX1" fmla="*/ 117438 w 1174379"/>
              <a:gd name="connsiteY1" fmla="*/ 0 h 5040559"/>
              <a:gd name="connsiteX2" fmla="*/ 1056941 w 1174379"/>
              <a:gd name="connsiteY2" fmla="*/ 0 h 5040559"/>
              <a:gd name="connsiteX3" fmla="*/ 1174379 w 1174379"/>
              <a:gd name="connsiteY3" fmla="*/ 117438 h 5040559"/>
              <a:gd name="connsiteX4" fmla="*/ 1174379 w 1174379"/>
              <a:gd name="connsiteY4" fmla="*/ 4923121 h 5040559"/>
              <a:gd name="connsiteX5" fmla="*/ 1056941 w 1174379"/>
              <a:gd name="connsiteY5" fmla="*/ 5040559 h 5040559"/>
              <a:gd name="connsiteX6" fmla="*/ 117438 w 1174379"/>
              <a:gd name="connsiteY6" fmla="*/ 5040559 h 5040559"/>
              <a:gd name="connsiteX7" fmla="*/ 0 w 1174379"/>
              <a:gd name="connsiteY7" fmla="*/ 4923121 h 5040559"/>
              <a:gd name="connsiteX8" fmla="*/ 0 w 1174379"/>
              <a:gd name="connsiteY8" fmla="*/ 117438 h 5040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74379" h="5040559">
                <a:moveTo>
                  <a:pt x="0" y="117438"/>
                </a:moveTo>
                <a:cubicBezTo>
                  <a:pt x="0" y="52579"/>
                  <a:pt x="52579" y="0"/>
                  <a:pt x="117438" y="0"/>
                </a:cubicBezTo>
                <a:lnTo>
                  <a:pt x="1056941" y="0"/>
                </a:lnTo>
                <a:cubicBezTo>
                  <a:pt x="1121800" y="0"/>
                  <a:pt x="1174379" y="52579"/>
                  <a:pt x="1174379" y="117438"/>
                </a:cubicBezTo>
                <a:lnTo>
                  <a:pt x="1174379" y="4923121"/>
                </a:lnTo>
                <a:cubicBezTo>
                  <a:pt x="1174379" y="4987980"/>
                  <a:pt x="1121800" y="5040559"/>
                  <a:pt x="1056941" y="5040559"/>
                </a:cubicBezTo>
                <a:lnTo>
                  <a:pt x="117438" y="5040559"/>
                </a:lnTo>
                <a:cubicBezTo>
                  <a:pt x="52579" y="5040559"/>
                  <a:pt x="0" y="4987980"/>
                  <a:pt x="0" y="4923121"/>
                </a:cubicBezTo>
                <a:lnTo>
                  <a:pt x="0" y="117438"/>
                </a:lnTo>
                <a:close/>
              </a:path>
            </a:pathLst>
          </a:custGeom>
          <a:solidFill>
            <a:srgbClr val="4F81BD"/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20" tIns="45720" rIns="45720" bIns="3574111" numCol="1" spcCol="1270" anchor="ctr" anchorCtr="0">
            <a:noAutofit/>
          </a:bodyPr>
          <a:lstStyle/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200" dirty="0" smtClean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200" dirty="0" smtClean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200" dirty="0" smtClean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200" dirty="0" smtClean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200" dirty="0" smtClean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200" dirty="0" smtClean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200" dirty="0" smtClean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Откуда получаем информацию</a:t>
            </a:r>
            <a:endParaRPr lang="ru-RU" sz="12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олилиния 13"/>
          <p:cNvSpPr/>
          <p:nvPr/>
        </p:nvSpPr>
        <p:spPr>
          <a:xfrm>
            <a:off x="1910317" y="4683403"/>
            <a:ext cx="1097457" cy="1590813"/>
          </a:xfrm>
          <a:custGeom>
            <a:avLst/>
            <a:gdLst>
              <a:gd name="connsiteX0" fmla="*/ 0 w 939503"/>
              <a:gd name="connsiteY0" fmla="*/ 93950 h 1519797"/>
              <a:gd name="connsiteX1" fmla="*/ 93950 w 939503"/>
              <a:gd name="connsiteY1" fmla="*/ 0 h 1519797"/>
              <a:gd name="connsiteX2" fmla="*/ 845553 w 939503"/>
              <a:gd name="connsiteY2" fmla="*/ 0 h 1519797"/>
              <a:gd name="connsiteX3" fmla="*/ 939503 w 939503"/>
              <a:gd name="connsiteY3" fmla="*/ 93950 h 1519797"/>
              <a:gd name="connsiteX4" fmla="*/ 939503 w 939503"/>
              <a:gd name="connsiteY4" fmla="*/ 1425847 h 1519797"/>
              <a:gd name="connsiteX5" fmla="*/ 845553 w 939503"/>
              <a:gd name="connsiteY5" fmla="*/ 1519797 h 1519797"/>
              <a:gd name="connsiteX6" fmla="*/ 93950 w 939503"/>
              <a:gd name="connsiteY6" fmla="*/ 1519797 h 1519797"/>
              <a:gd name="connsiteX7" fmla="*/ 0 w 939503"/>
              <a:gd name="connsiteY7" fmla="*/ 1425847 h 1519797"/>
              <a:gd name="connsiteX8" fmla="*/ 0 w 939503"/>
              <a:gd name="connsiteY8" fmla="*/ 93950 h 1519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9503" h="1519797">
                <a:moveTo>
                  <a:pt x="0" y="93950"/>
                </a:moveTo>
                <a:cubicBezTo>
                  <a:pt x="0" y="42063"/>
                  <a:pt x="42063" y="0"/>
                  <a:pt x="93950" y="0"/>
                </a:cubicBezTo>
                <a:lnTo>
                  <a:pt x="845553" y="0"/>
                </a:lnTo>
                <a:cubicBezTo>
                  <a:pt x="897440" y="0"/>
                  <a:pt x="939503" y="42063"/>
                  <a:pt x="939503" y="93950"/>
                </a:cubicBezTo>
                <a:lnTo>
                  <a:pt x="939503" y="1425847"/>
                </a:lnTo>
                <a:cubicBezTo>
                  <a:pt x="939503" y="1477734"/>
                  <a:pt x="897440" y="1519797"/>
                  <a:pt x="845553" y="1519797"/>
                </a:cubicBezTo>
                <a:lnTo>
                  <a:pt x="93950" y="1519797"/>
                </a:lnTo>
                <a:cubicBezTo>
                  <a:pt x="42063" y="1519797"/>
                  <a:pt x="0" y="1477734"/>
                  <a:pt x="0" y="1425847"/>
                </a:cubicBezTo>
                <a:lnTo>
                  <a:pt x="0" y="93950"/>
                </a:lnTo>
                <a:close/>
              </a:path>
            </a:pathLst>
          </a:cu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2617" tIns="151342" rIns="192617" bIns="151342" numCol="1" spcCol="1270" anchor="ctr" anchorCtr="0">
            <a:noAutofit/>
          </a:bodyPr>
          <a:lstStyle/>
          <a:p>
            <a:pPr algn="ctr" defTabSz="2889250">
              <a:lnSpc>
                <a:spcPct val="90000"/>
              </a:lnSpc>
              <a:spcBef>
                <a:spcPct val="0"/>
              </a:spcBef>
            </a:pPr>
            <a:r>
              <a:rPr lang="ru-RU" sz="12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Результаты деятельности</a:t>
            </a:r>
            <a:endParaRPr lang="ru-RU" sz="12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олилиния 15"/>
          <p:cNvSpPr/>
          <p:nvPr/>
        </p:nvSpPr>
        <p:spPr>
          <a:xfrm>
            <a:off x="3275857" y="4683404"/>
            <a:ext cx="1589456" cy="1590812"/>
          </a:xfrm>
          <a:custGeom>
            <a:avLst/>
            <a:gdLst>
              <a:gd name="connsiteX0" fmla="*/ 0 w 939503"/>
              <a:gd name="connsiteY0" fmla="*/ 93950 h 1519797"/>
              <a:gd name="connsiteX1" fmla="*/ 93950 w 939503"/>
              <a:gd name="connsiteY1" fmla="*/ 0 h 1519797"/>
              <a:gd name="connsiteX2" fmla="*/ 845553 w 939503"/>
              <a:gd name="connsiteY2" fmla="*/ 0 h 1519797"/>
              <a:gd name="connsiteX3" fmla="*/ 939503 w 939503"/>
              <a:gd name="connsiteY3" fmla="*/ 93950 h 1519797"/>
              <a:gd name="connsiteX4" fmla="*/ 939503 w 939503"/>
              <a:gd name="connsiteY4" fmla="*/ 1425847 h 1519797"/>
              <a:gd name="connsiteX5" fmla="*/ 845553 w 939503"/>
              <a:gd name="connsiteY5" fmla="*/ 1519797 h 1519797"/>
              <a:gd name="connsiteX6" fmla="*/ 93950 w 939503"/>
              <a:gd name="connsiteY6" fmla="*/ 1519797 h 1519797"/>
              <a:gd name="connsiteX7" fmla="*/ 0 w 939503"/>
              <a:gd name="connsiteY7" fmla="*/ 1425847 h 1519797"/>
              <a:gd name="connsiteX8" fmla="*/ 0 w 939503"/>
              <a:gd name="connsiteY8" fmla="*/ 93950 h 1519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9503" h="1519797">
                <a:moveTo>
                  <a:pt x="0" y="93950"/>
                </a:moveTo>
                <a:cubicBezTo>
                  <a:pt x="0" y="42063"/>
                  <a:pt x="42063" y="0"/>
                  <a:pt x="93950" y="0"/>
                </a:cubicBezTo>
                <a:lnTo>
                  <a:pt x="845553" y="0"/>
                </a:lnTo>
                <a:cubicBezTo>
                  <a:pt x="897440" y="0"/>
                  <a:pt x="939503" y="42063"/>
                  <a:pt x="939503" y="93950"/>
                </a:cubicBezTo>
                <a:lnTo>
                  <a:pt x="939503" y="1425847"/>
                </a:lnTo>
                <a:cubicBezTo>
                  <a:pt x="939503" y="1477734"/>
                  <a:pt x="897440" y="1519797"/>
                  <a:pt x="845553" y="1519797"/>
                </a:cubicBezTo>
                <a:lnTo>
                  <a:pt x="93950" y="1519797"/>
                </a:lnTo>
                <a:cubicBezTo>
                  <a:pt x="42063" y="1519797"/>
                  <a:pt x="0" y="1477734"/>
                  <a:pt x="0" y="1425847"/>
                </a:cubicBezTo>
                <a:lnTo>
                  <a:pt x="0" y="93950"/>
                </a:lnTo>
                <a:close/>
              </a:path>
            </a:pathLst>
          </a:cu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2617" tIns="151342" rIns="192617" bIns="151342" numCol="1" spcCol="1270" anchor="ctr" anchorCtr="0">
            <a:noAutofit/>
          </a:bodyPr>
          <a:lstStyle/>
          <a:p>
            <a:pPr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Аварии, инциденты, несчастные случаи</a:t>
            </a:r>
            <a:endParaRPr lang="ru-RU" sz="12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олилиния 16"/>
          <p:cNvSpPr/>
          <p:nvPr/>
        </p:nvSpPr>
        <p:spPr>
          <a:xfrm>
            <a:off x="3275856" y="2928705"/>
            <a:ext cx="1589457" cy="1646760"/>
          </a:xfrm>
          <a:custGeom>
            <a:avLst/>
            <a:gdLst>
              <a:gd name="connsiteX0" fmla="*/ 0 w 939503"/>
              <a:gd name="connsiteY0" fmla="*/ 93950 h 1519797"/>
              <a:gd name="connsiteX1" fmla="*/ 93950 w 939503"/>
              <a:gd name="connsiteY1" fmla="*/ 0 h 1519797"/>
              <a:gd name="connsiteX2" fmla="*/ 845553 w 939503"/>
              <a:gd name="connsiteY2" fmla="*/ 0 h 1519797"/>
              <a:gd name="connsiteX3" fmla="*/ 939503 w 939503"/>
              <a:gd name="connsiteY3" fmla="*/ 93950 h 1519797"/>
              <a:gd name="connsiteX4" fmla="*/ 939503 w 939503"/>
              <a:gd name="connsiteY4" fmla="*/ 1425847 h 1519797"/>
              <a:gd name="connsiteX5" fmla="*/ 845553 w 939503"/>
              <a:gd name="connsiteY5" fmla="*/ 1519797 h 1519797"/>
              <a:gd name="connsiteX6" fmla="*/ 93950 w 939503"/>
              <a:gd name="connsiteY6" fmla="*/ 1519797 h 1519797"/>
              <a:gd name="connsiteX7" fmla="*/ 0 w 939503"/>
              <a:gd name="connsiteY7" fmla="*/ 1425847 h 1519797"/>
              <a:gd name="connsiteX8" fmla="*/ 0 w 939503"/>
              <a:gd name="connsiteY8" fmla="*/ 93950 h 1519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9503" h="1519797">
                <a:moveTo>
                  <a:pt x="0" y="93950"/>
                </a:moveTo>
                <a:cubicBezTo>
                  <a:pt x="0" y="42063"/>
                  <a:pt x="42063" y="0"/>
                  <a:pt x="93950" y="0"/>
                </a:cubicBezTo>
                <a:lnTo>
                  <a:pt x="845553" y="0"/>
                </a:lnTo>
                <a:cubicBezTo>
                  <a:pt x="897440" y="0"/>
                  <a:pt x="939503" y="42063"/>
                  <a:pt x="939503" y="93950"/>
                </a:cubicBezTo>
                <a:lnTo>
                  <a:pt x="939503" y="1425847"/>
                </a:lnTo>
                <a:cubicBezTo>
                  <a:pt x="939503" y="1477734"/>
                  <a:pt x="897440" y="1519797"/>
                  <a:pt x="845553" y="1519797"/>
                </a:cubicBezTo>
                <a:lnTo>
                  <a:pt x="93950" y="1519797"/>
                </a:lnTo>
                <a:cubicBezTo>
                  <a:pt x="42063" y="1519797"/>
                  <a:pt x="0" y="1477734"/>
                  <a:pt x="0" y="1425847"/>
                </a:cubicBezTo>
                <a:lnTo>
                  <a:pt x="0" y="93950"/>
                </a:lnTo>
                <a:close/>
              </a:path>
            </a:pathLst>
          </a:cu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2617" tIns="151342" rIns="192617" bIns="151342" numCol="1" spcCol="1270" anchor="ctr" anchorCtr="0">
            <a:noAutofit/>
          </a:bodyPr>
          <a:lstStyle/>
          <a:p>
            <a:pPr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Не проведение экспертизы,  не получение лицензии,              не внесение изменений в Реестр ОПО, выдача заведомо ложного заключения </a:t>
            </a:r>
            <a:endParaRPr lang="ru-RU" sz="12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олилиния 17"/>
          <p:cNvSpPr/>
          <p:nvPr/>
        </p:nvSpPr>
        <p:spPr>
          <a:xfrm>
            <a:off x="3275856" y="1020396"/>
            <a:ext cx="1598443" cy="1832540"/>
          </a:xfrm>
          <a:custGeom>
            <a:avLst/>
            <a:gdLst>
              <a:gd name="connsiteX0" fmla="*/ 0 w 939503"/>
              <a:gd name="connsiteY0" fmla="*/ 93950 h 1519797"/>
              <a:gd name="connsiteX1" fmla="*/ 93950 w 939503"/>
              <a:gd name="connsiteY1" fmla="*/ 0 h 1519797"/>
              <a:gd name="connsiteX2" fmla="*/ 845553 w 939503"/>
              <a:gd name="connsiteY2" fmla="*/ 0 h 1519797"/>
              <a:gd name="connsiteX3" fmla="*/ 939503 w 939503"/>
              <a:gd name="connsiteY3" fmla="*/ 93950 h 1519797"/>
              <a:gd name="connsiteX4" fmla="*/ 939503 w 939503"/>
              <a:gd name="connsiteY4" fmla="*/ 1425847 h 1519797"/>
              <a:gd name="connsiteX5" fmla="*/ 845553 w 939503"/>
              <a:gd name="connsiteY5" fmla="*/ 1519797 h 1519797"/>
              <a:gd name="connsiteX6" fmla="*/ 93950 w 939503"/>
              <a:gd name="connsiteY6" fmla="*/ 1519797 h 1519797"/>
              <a:gd name="connsiteX7" fmla="*/ 0 w 939503"/>
              <a:gd name="connsiteY7" fmla="*/ 1425847 h 1519797"/>
              <a:gd name="connsiteX8" fmla="*/ 0 w 939503"/>
              <a:gd name="connsiteY8" fmla="*/ 93950 h 1519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9503" h="1519797">
                <a:moveTo>
                  <a:pt x="0" y="93950"/>
                </a:moveTo>
                <a:cubicBezTo>
                  <a:pt x="0" y="42063"/>
                  <a:pt x="42063" y="0"/>
                  <a:pt x="93950" y="0"/>
                </a:cubicBezTo>
                <a:lnTo>
                  <a:pt x="845553" y="0"/>
                </a:lnTo>
                <a:cubicBezTo>
                  <a:pt x="897440" y="0"/>
                  <a:pt x="939503" y="42063"/>
                  <a:pt x="939503" y="93950"/>
                </a:cubicBezTo>
                <a:lnTo>
                  <a:pt x="939503" y="1425847"/>
                </a:lnTo>
                <a:cubicBezTo>
                  <a:pt x="939503" y="1477734"/>
                  <a:pt x="897440" y="1519797"/>
                  <a:pt x="845553" y="1519797"/>
                </a:cubicBezTo>
                <a:lnTo>
                  <a:pt x="93950" y="1519797"/>
                </a:lnTo>
                <a:cubicBezTo>
                  <a:pt x="42063" y="1519797"/>
                  <a:pt x="0" y="1477734"/>
                  <a:pt x="0" y="1425847"/>
                </a:cubicBezTo>
                <a:lnTo>
                  <a:pt x="0" y="93950"/>
                </a:lnTo>
                <a:close/>
              </a:path>
            </a:pathLst>
          </a:cu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2617" tIns="151342" rIns="192617" bIns="151342" numCol="1" spcCol="1270" anchor="ctr" anchorCtr="0">
            <a:noAutofit/>
          </a:bodyPr>
          <a:lstStyle/>
          <a:p>
            <a:pPr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Состояние зданий, сооружений и технических устройств</a:t>
            </a:r>
            <a:endParaRPr lang="ru-RU" sz="12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олилиния 18"/>
          <p:cNvSpPr/>
          <p:nvPr/>
        </p:nvSpPr>
        <p:spPr>
          <a:xfrm>
            <a:off x="6387236" y="1020396"/>
            <a:ext cx="1479302" cy="1952832"/>
          </a:xfrm>
          <a:custGeom>
            <a:avLst/>
            <a:gdLst>
              <a:gd name="connsiteX0" fmla="*/ 0 w 939503"/>
              <a:gd name="connsiteY0" fmla="*/ 93950 h 1519797"/>
              <a:gd name="connsiteX1" fmla="*/ 93950 w 939503"/>
              <a:gd name="connsiteY1" fmla="*/ 0 h 1519797"/>
              <a:gd name="connsiteX2" fmla="*/ 845553 w 939503"/>
              <a:gd name="connsiteY2" fmla="*/ 0 h 1519797"/>
              <a:gd name="connsiteX3" fmla="*/ 939503 w 939503"/>
              <a:gd name="connsiteY3" fmla="*/ 93950 h 1519797"/>
              <a:gd name="connsiteX4" fmla="*/ 939503 w 939503"/>
              <a:gd name="connsiteY4" fmla="*/ 1425847 h 1519797"/>
              <a:gd name="connsiteX5" fmla="*/ 845553 w 939503"/>
              <a:gd name="connsiteY5" fmla="*/ 1519797 h 1519797"/>
              <a:gd name="connsiteX6" fmla="*/ 93950 w 939503"/>
              <a:gd name="connsiteY6" fmla="*/ 1519797 h 1519797"/>
              <a:gd name="connsiteX7" fmla="*/ 0 w 939503"/>
              <a:gd name="connsiteY7" fmla="*/ 1425847 h 1519797"/>
              <a:gd name="connsiteX8" fmla="*/ 0 w 939503"/>
              <a:gd name="connsiteY8" fmla="*/ 93950 h 1519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9503" h="1519797">
                <a:moveTo>
                  <a:pt x="0" y="93950"/>
                </a:moveTo>
                <a:cubicBezTo>
                  <a:pt x="0" y="42063"/>
                  <a:pt x="42063" y="0"/>
                  <a:pt x="93950" y="0"/>
                </a:cubicBezTo>
                <a:lnTo>
                  <a:pt x="845553" y="0"/>
                </a:lnTo>
                <a:cubicBezTo>
                  <a:pt x="897440" y="0"/>
                  <a:pt x="939503" y="42063"/>
                  <a:pt x="939503" y="93950"/>
                </a:cubicBezTo>
                <a:lnTo>
                  <a:pt x="939503" y="1425847"/>
                </a:lnTo>
                <a:cubicBezTo>
                  <a:pt x="939503" y="1477734"/>
                  <a:pt x="897440" y="1519797"/>
                  <a:pt x="845553" y="1519797"/>
                </a:cubicBezTo>
                <a:lnTo>
                  <a:pt x="93950" y="1519797"/>
                </a:lnTo>
                <a:cubicBezTo>
                  <a:pt x="42063" y="1519797"/>
                  <a:pt x="0" y="1477734"/>
                  <a:pt x="0" y="1425847"/>
                </a:cubicBezTo>
                <a:lnTo>
                  <a:pt x="0" y="93950"/>
                </a:lnTo>
                <a:close/>
              </a:path>
            </a:pathLst>
          </a:cu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2617" tIns="151342" rIns="192617" bIns="151342" numCol="1" spcCol="1270" anchor="ctr" anchorCtr="0">
            <a:noAutofit/>
          </a:bodyPr>
          <a:lstStyle/>
          <a:p>
            <a:pPr algn="ctr" defTabSz="2889250">
              <a:lnSpc>
                <a:spcPct val="90000"/>
              </a:lnSpc>
              <a:spcBef>
                <a:spcPct val="0"/>
              </a:spcBef>
            </a:pPr>
            <a:r>
              <a:rPr lang="ru-RU" sz="115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Информация поступающая при реализации полномочий по предоставлению государственных услуг</a:t>
            </a:r>
            <a:endParaRPr lang="ru-RU" sz="115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олилиния 19"/>
          <p:cNvSpPr/>
          <p:nvPr/>
        </p:nvSpPr>
        <p:spPr>
          <a:xfrm>
            <a:off x="6351169" y="3134510"/>
            <a:ext cx="1515369" cy="591745"/>
          </a:xfrm>
          <a:custGeom>
            <a:avLst/>
            <a:gdLst>
              <a:gd name="connsiteX0" fmla="*/ 0 w 939503"/>
              <a:gd name="connsiteY0" fmla="*/ 93950 h 1519797"/>
              <a:gd name="connsiteX1" fmla="*/ 93950 w 939503"/>
              <a:gd name="connsiteY1" fmla="*/ 0 h 1519797"/>
              <a:gd name="connsiteX2" fmla="*/ 845553 w 939503"/>
              <a:gd name="connsiteY2" fmla="*/ 0 h 1519797"/>
              <a:gd name="connsiteX3" fmla="*/ 939503 w 939503"/>
              <a:gd name="connsiteY3" fmla="*/ 93950 h 1519797"/>
              <a:gd name="connsiteX4" fmla="*/ 939503 w 939503"/>
              <a:gd name="connsiteY4" fmla="*/ 1425847 h 1519797"/>
              <a:gd name="connsiteX5" fmla="*/ 845553 w 939503"/>
              <a:gd name="connsiteY5" fmla="*/ 1519797 h 1519797"/>
              <a:gd name="connsiteX6" fmla="*/ 93950 w 939503"/>
              <a:gd name="connsiteY6" fmla="*/ 1519797 h 1519797"/>
              <a:gd name="connsiteX7" fmla="*/ 0 w 939503"/>
              <a:gd name="connsiteY7" fmla="*/ 1425847 h 1519797"/>
              <a:gd name="connsiteX8" fmla="*/ 0 w 939503"/>
              <a:gd name="connsiteY8" fmla="*/ 93950 h 1519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9503" h="1519797">
                <a:moveTo>
                  <a:pt x="0" y="93950"/>
                </a:moveTo>
                <a:cubicBezTo>
                  <a:pt x="0" y="42063"/>
                  <a:pt x="42063" y="0"/>
                  <a:pt x="93950" y="0"/>
                </a:cubicBezTo>
                <a:lnTo>
                  <a:pt x="845553" y="0"/>
                </a:lnTo>
                <a:cubicBezTo>
                  <a:pt x="897440" y="0"/>
                  <a:pt x="939503" y="42063"/>
                  <a:pt x="939503" y="93950"/>
                </a:cubicBezTo>
                <a:lnTo>
                  <a:pt x="939503" y="1425847"/>
                </a:lnTo>
                <a:cubicBezTo>
                  <a:pt x="939503" y="1477734"/>
                  <a:pt x="897440" y="1519797"/>
                  <a:pt x="845553" y="1519797"/>
                </a:cubicBezTo>
                <a:lnTo>
                  <a:pt x="93950" y="1519797"/>
                </a:lnTo>
                <a:cubicBezTo>
                  <a:pt x="42063" y="1519797"/>
                  <a:pt x="0" y="1477734"/>
                  <a:pt x="0" y="1425847"/>
                </a:cubicBezTo>
                <a:lnTo>
                  <a:pt x="0" y="93950"/>
                </a:lnTo>
                <a:close/>
              </a:path>
            </a:pathLst>
          </a:cu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2617" tIns="151342" rIns="192617" bIns="151342" numCol="1" spcCol="1270" anchor="ctr" anchorCtr="0">
            <a:noAutofit/>
          </a:bodyPr>
          <a:lstStyle/>
          <a:p>
            <a:pPr algn="ctr" defTabSz="2889250">
              <a:lnSpc>
                <a:spcPct val="90000"/>
              </a:lnSpc>
              <a:spcBef>
                <a:spcPct val="0"/>
              </a:spcBef>
            </a:pPr>
            <a:r>
              <a:rPr lang="ru-RU" sz="12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Государственные  Реестры</a:t>
            </a:r>
            <a:endParaRPr lang="ru-RU" sz="6500" dirty="0">
              <a:solidFill>
                <a:prstClr val="white"/>
              </a:solidFill>
            </a:endParaRPr>
          </a:p>
        </p:txBody>
      </p:sp>
      <p:sp>
        <p:nvSpPr>
          <p:cNvPr id="21" name="Полилиния 20"/>
          <p:cNvSpPr/>
          <p:nvPr/>
        </p:nvSpPr>
        <p:spPr>
          <a:xfrm>
            <a:off x="6376154" y="3825615"/>
            <a:ext cx="1462323" cy="857788"/>
          </a:xfrm>
          <a:custGeom>
            <a:avLst/>
            <a:gdLst>
              <a:gd name="connsiteX0" fmla="*/ 0 w 939503"/>
              <a:gd name="connsiteY0" fmla="*/ 93950 h 1519797"/>
              <a:gd name="connsiteX1" fmla="*/ 93950 w 939503"/>
              <a:gd name="connsiteY1" fmla="*/ 0 h 1519797"/>
              <a:gd name="connsiteX2" fmla="*/ 845553 w 939503"/>
              <a:gd name="connsiteY2" fmla="*/ 0 h 1519797"/>
              <a:gd name="connsiteX3" fmla="*/ 939503 w 939503"/>
              <a:gd name="connsiteY3" fmla="*/ 93950 h 1519797"/>
              <a:gd name="connsiteX4" fmla="*/ 939503 w 939503"/>
              <a:gd name="connsiteY4" fmla="*/ 1425847 h 1519797"/>
              <a:gd name="connsiteX5" fmla="*/ 845553 w 939503"/>
              <a:gd name="connsiteY5" fmla="*/ 1519797 h 1519797"/>
              <a:gd name="connsiteX6" fmla="*/ 93950 w 939503"/>
              <a:gd name="connsiteY6" fmla="*/ 1519797 h 1519797"/>
              <a:gd name="connsiteX7" fmla="*/ 0 w 939503"/>
              <a:gd name="connsiteY7" fmla="*/ 1425847 h 1519797"/>
              <a:gd name="connsiteX8" fmla="*/ 0 w 939503"/>
              <a:gd name="connsiteY8" fmla="*/ 93950 h 1519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9503" h="1519797">
                <a:moveTo>
                  <a:pt x="0" y="93950"/>
                </a:moveTo>
                <a:cubicBezTo>
                  <a:pt x="0" y="42063"/>
                  <a:pt x="42063" y="0"/>
                  <a:pt x="93950" y="0"/>
                </a:cubicBezTo>
                <a:lnTo>
                  <a:pt x="845553" y="0"/>
                </a:lnTo>
                <a:cubicBezTo>
                  <a:pt x="897440" y="0"/>
                  <a:pt x="939503" y="42063"/>
                  <a:pt x="939503" y="93950"/>
                </a:cubicBezTo>
                <a:lnTo>
                  <a:pt x="939503" y="1425847"/>
                </a:lnTo>
                <a:cubicBezTo>
                  <a:pt x="939503" y="1477734"/>
                  <a:pt x="897440" y="1519797"/>
                  <a:pt x="845553" y="1519797"/>
                </a:cubicBezTo>
                <a:lnTo>
                  <a:pt x="93950" y="1519797"/>
                </a:lnTo>
                <a:cubicBezTo>
                  <a:pt x="42063" y="1519797"/>
                  <a:pt x="0" y="1477734"/>
                  <a:pt x="0" y="1425847"/>
                </a:cubicBezTo>
                <a:lnTo>
                  <a:pt x="0" y="93950"/>
                </a:lnTo>
                <a:close/>
              </a:path>
            </a:pathLst>
          </a:cu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2617" tIns="151342" rIns="192617" bIns="151342" numCol="1" spcCol="1270" anchor="ctr" anchorCtr="0">
            <a:noAutofit/>
          </a:bodyPr>
          <a:lstStyle/>
          <a:p>
            <a:pPr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Информация, содержащаяся в отчетах о ПК</a:t>
            </a:r>
            <a:endParaRPr lang="ru-RU" sz="12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олилиния 21"/>
          <p:cNvSpPr/>
          <p:nvPr/>
        </p:nvSpPr>
        <p:spPr>
          <a:xfrm>
            <a:off x="6351169" y="4884585"/>
            <a:ext cx="1515369" cy="1389630"/>
          </a:xfrm>
          <a:custGeom>
            <a:avLst/>
            <a:gdLst>
              <a:gd name="connsiteX0" fmla="*/ 0 w 939503"/>
              <a:gd name="connsiteY0" fmla="*/ 93950 h 1519797"/>
              <a:gd name="connsiteX1" fmla="*/ 93950 w 939503"/>
              <a:gd name="connsiteY1" fmla="*/ 0 h 1519797"/>
              <a:gd name="connsiteX2" fmla="*/ 845553 w 939503"/>
              <a:gd name="connsiteY2" fmla="*/ 0 h 1519797"/>
              <a:gd name="connsiteX3" fmla="*/ 939503 w 939503"/>
              <a:gd name="connsiteY3" fmla="*/ 93950 h 1519797"/>
              <a:gd name="connsiteX4" fmla="*/ 939503 w 939503"/>
              <a:gd name="connsiteY4" fmla="*/ 1425847 h 1519797"/>
              <a:gd name="connsiteX5" fmla="*/ 845553 w 939503"/>
              <a:gd name="connsiteY5" fmla="*/ 1519797 h 1519797"/>
              <a:gd name="connsiteX6" fmla="*/ 93950 w 939503"/>
              <a:gd name="connsiteY6" fmla="*/ 1519797 h 1519797"/>
              <a:gd name="connsiteX7" fmla="*/ 0 w 939503"/>
              <a:gd name="connsiteY7" fmla="*/ 1425847 h 1519797"/>
              <a:gd name="connsiteX8" fmla="*/ 0 w 939503"/>
              <a:gd name="connsiteY8" fmla="*/ 93950 h 1519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39503" h="1519797">
                <a:moveTo>
                  <a:pt x="0" y="93950"/>
                </a:moveTo>
                <a:cubicBezTo>
                  <a:pt x="0" y="42063"/>
                  <a:pt x="42063" y="0"/>
                  <a:pt x="93950" y="0"/>
                </a:cubicBezTo>
                <a:lnTo>
                  <a:pt x="845553" y="0"/>
                </a:lnTo>
                <a:cubicBezTo>
                  <a:pt x="897440" y="0"/>
                  <a:pt x="939503" y="42063"/>
                  <a:pt x="939503" y="93950"/>
                </a:cubicBezTo>
                <a:lnTo>
                  <a:pt x="939503" y="1425847"/>
                </a:lnTo>
                <a:cubicBezTo>
                  <a:pt x="939503" y="1477734"/>
                  <a:pt x="897440" y="1519797"/>
                  <a:pt x="845553" y="1519797"/>
                </a:cubicBezTo>
                <a:lnTo>
                  <a:pt x="93950" y="1519797"/>
                </a:lnTo>
                <a:cubicBezTo>
                  <a:pt x="42063" y="1519797"/>
                  <a:pt x="0" y="1477734"/>
                  <a:pt x="0" y="1425847"/>
                </a:cubicBezTo>
                <a:lnTo>
                  <a:pt x="0" y="93950"/>
                </a:lnTo>
                <a:close/>
              </a:path>
            </a:pathLst>
          </a:cu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2617" tIns="151342" rIns="192617" bIns="151342" numCol="1" spcCol="1270" anchor="ctr" anchorCtr="0">
            <a:noAutofit/>
          </a:bodyPr>
          <a:lstStyle/>
          <a:p>
            <a:pPr algn="ctr" defTabSz="2889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2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Обращения, иные государственные органы, социальные сети</a:t>
            </a:r>
            <a:endParaRPr lang="ru-RU" sz="1200" dirty="0">
              <a:solidFill>
                <a:prstClr val="whit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Стрелка вправо 34"/>
          <p:cNvSpPr/>
          <p:nvPr/>
        </p:nvSpPr>
        <p:spPr>
          <a:xfrm>
            <a:off x="7880204" y="4137230"/>
            <a:ext cx="305861" cy="234557"/>
          </a:xfrm>
          <a:prstGeom prst="rightArrow">
            <a:avLst>
              <a:gd name="adj1" fmla="val 50000"/>
              <a:gd name="adj2" fmla="val 532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6" name="Стрелка вправо 35"/>
          <p:cNvSpPr/>
          <p:nvPr/>
        </p:nvSpPr>
        <p:spPr>
          <a:xfrm>
            <a:off x="4892007" y="1660189"/>
            <a:ext cx="271093" cy="234557"/>
          </a:xfrm>
          <a:prstGeom prst="rightArrow">
            <a:avLst>
              <a:gd name="adj1" fmla="val 50000"/>
              <a:gd name="adj2" fmla="val 532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7" name="Стрелка вправо 36"/>
          <p:cNvSpPr/>
          <p:nvPr/>
        </p:nvSpPr>
        <p:spPr>
          <a:xfrm rot="5400000">
            <a:off x="822231" y="2157229"/>
            <a:ext cx="365918" cy="234557"/>
          </a:xfrm>
          <a:prstGeom prst="rightArrow">
            <a:avLst>
              <a:gd name="adj1" fmla="val 50000"/>
              <a:gd name="adj2" fmla="val 532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8" name="Стрелка вправо 37"/>
          <p:cNvSpPr/>
          <p:nvPr/>
        </p:nvSpPr>
        <p:spPr>
          <a:xfrm>
            <a:off x="4892007" y="3884383"/>
            <a:ext cx="271093" cy="234557"/>
          </a:xfrm>
          <a:prstGeom prst="rightArrow">
            <a:avLst>
              <a:gd name="adj1" fmla="val 50000"/>
              <a:gd name="adj2" fmla="val 532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9" name="Стрелка вправо 38"/>
          <p:cNvSpPr/>
          <p:nvPr/>
        </p:nvSpPr>
        <p:spPr>
          <a:xfrm>
            <a:off x="4892008" y="5418404"/>
            <a:ext cx="253383" cy="234557"/>
          </a:xfrm>
          <a:prstGeom prst="rightArrow">
            <a:avLst>
              <a:gd name="adj1" fmla="val 50000"/>
              <a:gd name="adj2" fmla="val 532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0" name="Стрелка вправо 39"/>
          <p:cNvSpPr/>
          <p:nvPr/>
        </p:nvSpPr>
        <p:spPr>
          <a:xfrm>
            <a:off x="3007774" y="1642603"/>
            <a:ext cx="268082" cy="234557"/>
          </a:xfrm>
          <a:prstGeom prst="rightArrow">
            <a:avLst>
              <a:gd name="adj1" fmla="val 50000"/>
              <a:gd name="adj2" fmla="val 532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1" name="Стрелка вправо 40"/>
          <p:cNvSpPr/>
          <p:nvPr/>
        </p:nvSpPr>
        <p:spPr>
          <a:xfrm>
            <a:off x="3007774" y="3838605"/>
            <a:ext cx="268082" cy="234557"/>
          </a:xfrm>
          <a:prstGeom prst="rightArrow">
            <a:avLst>
              <a:gd name="adj1" fmla="val 50000"/>
              <a:gd name="adj2" fmla="val 532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2" name="Стрелка вправо 41"/>
          <p:cNvSpPr/>
          <p:nvPr/>
        </p:nvSpPr>
        <p:spPr>
          <a:xfrm>
            <a:off x="3009617" y="5441910"/>
            <a:ext cx="266240" cy="234557"/>
          </a:xfrm>
          <a:prstGeom prst="rightArrow">
            <a:avLst>
              <a:gd name="adj1" fmla="val 50000"/>
              <a:gd name="adj2" fmla="val 532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3" name="Стрелка вправо 42"/>
          <p:cNvSpPr/>
          <p:nvPr/>
        </p:nvSpPr>
        <p:spPr>
          <a:xfrm>
            <a:off x="6142572" y="1660188"/>
            <a:ext cx="244664" cy="234557"/>
          </a:xfrm>
          <a:prstGeom prst="rightArrow">
            <a:avLst>
              <a:gd name="adj1" fmla="val 50000"/>
              <a:gd name="adj2" fmla="val 532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4" name="Стрелка вправо 43"/>
          <p:cNvSpPr/>
          <p:nvPr/>
        </p:nvSpPr>
        <p:spPr>
          <a:xfrm>
            <a:off x="6179622" y="4137230"/>
            <a:ext cx="199534" cy="234557"/>
          </a:xfrm>
          <a:prstGeom prst="rightArrow">
            <a:avLst>
              <a:gd name="adj1" fmla="val 50000"/>
              <a:gd name="adj2" fmla="val 532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45" name="Стрелка вправо 44"/>
          <p:cNvSpPr/>
          <p:nvPr/>
        </p:nvSpPr>
        <p:spPr>
          <a:xfrm>
            <a:off x="6151635" y="5462121"/>
            <a:ext cx="208926" cy="234557"/>
          </a:xfrm>
          <a:prstGeom prst="rightArrow">
            <a:avLst>
              <a:gd name="adj1" fmla="val 50000"/>
              <a:gd name="adj2" fmla="val 532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graphicFrame>
        <p:nvGraphicFramePr>
          <p:cNvPr id="50" name="Таблица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1878801"/>
              </p:ext>
            </p:extLst>
          </p:nvPr>
        </p:nvGraphicFramePr>
        <p:xfrm>
          <a:off x="8244409" y="1020398"/>
          <a:ext cx="777806" cy="530984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777806"/>
              </a:tblGrid>
              <a:tr h="1580879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Разделы отчета о ПК с признаками индикаторов риска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7240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968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968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968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4F81BD"/>
                    </a:solidFill>
                  </a:tcPr>
                </a:tc>
              </a:tr>
              <a:tr h="37968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4F81BD"/>
                    </a:solidFill>
                  </a:tcPr>
                </a:tc>
              </a:tr>
              <a:tr h="37968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4F81BD"/>
                    </a:solidFill>
                  </a:tcPr>
                </a:tc>
              </a:tr>
              <a:tr h="37968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4F81BD"/>
                    </a:solidFill>
                  </a:tcPr>
                </a:tc>
              </a:tr>
              <a:tr h="37968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9685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4F81BD"/>
                    </a:solidFill>
                  </a:tcPr>
                </a:tc>
              </a:tr>
              <a:tr h="31908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1" name="Стрелка вправо 50"/>
          <p:cNvSpPr/>
          <p:nvPr/>
        </p:nvSpPr>
        <p:spPr>
          <a:xfrm>
            <a:off x="1672733" y="5441909"/>
            <a:ext cx="238134" cy="234557"/>
          </a:xfrm>
          <a:prstGeom prst="rightArrow">
            <a:avLst>
              <a:gd name="adj1" fmla="val 50000"/>
              <a:gd name="adj2" fmla="val 532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2" name="Стрелка вправо 51"/>
          <p:cNvSpPr/>
          <p:nvPr/>
        </p:nvSpPr>
        <p:spPr>
          <a:xfrm>
            <a:off x="1699689" y="3884384"/>
            <a:ext cx="187314" cy="234557"/>
          </a:xfrm>
          <a:prstGeom prst="rightArrow">
            <a:avLst>
              <a:gd name="adj1" fmla="val 50000"/>
              <a:gd name="adj2" fmla="val 532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3" name="Стрелка вправо 52"/>
          <p:cNvSpPr/>
          <p:nvPr/>
        </p:nvSpPr>
        <p:spPr>
          <a:xfrm>
            <a:off x="1699689" y="2618379"/>
            <a:ext cx="187314" cy="234557"/>
          </a:xfrm>
          <a:prstGeom prst="rightArrow">
            <a:avLst>
              <a:gd name="adj1" fmla="val 50000"/>
              <a:gd name="adj2" fmla="val 532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4" name="Стрелка вправо 53"/>
          <p:cNvSpPr/>
          <p:nvPr/>
        </p:nvSpPr>
        <p:spPr>
          <a:xfrm>
            <a:off x="6151635" y="3338459"/>
            <a:ext cx="199534" cy="234557"/>
          </a:xfrm>
          <a:prstGeom prst="rightArrow">
            <a:avLst>
              <a:gd name="adj1" fmla="val 50000"/>
              <a:gd name="adj2" fmla="val 532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grpSp>
        <p:nvGrpSpPr>
          <p:cNvPr id="26" name="Группа 25"/>
          <p:cNvGrpSpPr/>
          <p:nvPr/>
        </p:nvGrpSpPr>
        <p:grpSpPr>
          <a:xfrm>
            <a:off x="8557444" y="2618378"/>
            <a:ext cx="150843" cy="234558"/>
            <a:chOff x="8466310" y="2563946"/>
            <a:chExt cx="914400" cy="1001993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>
              <a:off x="8466310" y="2563946"/>
              <a:ext cx="914400" cy="968833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flipH="1">
              <a:off x="8466310" y="2563946"/>
              <a:ext cx="914400" cy="1001993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Группа 45"/>
          <p:cNvGrpSpPr/>
          <p:nvPr/>
        </p:nvGrpSpPr>
        <p:grpSpPr>
          <a:xfrm>
            <a:off x="8534413" y="2983485"/>
            <a:ext cx="150843" cy="234558"/>
            <a:chOff x="8466310" y="2563946"/>
            <a:chExt cx="914400" cy="1001993"/>
          </a:xfrm>
        </p:grpSpPr>
        <p:cxnSp>
          <p:nvCxnSpPr>
            <p:cNvPr id="47" name="Прямая соединительная линия 46"/>
            <p:cNvCxnSpPr/>
            <p:nvPr/>
          </p:nvCxnSpPr>
          <p:spPr>
            <a:xfrm>
              <a:off x="8466310" y="2563946"/>
              <a:ext cx="914400" cy="968833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>
            <a:xfrm flipH="1">
              <a:off x="8466310" y="2563946"/>
              <a:ext cx="914400" cy="1001993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Группа 48"/>
          <p:cNvGrpSpPr/>
          <p:nvPr/>
        </p:nvGrpSpPr>
        <p:grpSpPr>
          <a:xfrm>
            <a:off x="8557443" y="3322599"/>
            <a:ext cx="150843" cy="234558"/>
            <a:chOff x="8466310" y="2563946"/>
            <a:chExt cx="914400" cy="1001993"/>
          </a:xfrm>
        </p:grpSpPr>
        <p:cxnSp>
          <p:nvCxnSpPr>
            <p:cNvPr id="55" name="Прямая соединительная линия 54"/>
            <p:cNvCxnSpPr/>
            <p:nvPr/>
          </p:nvCxnSpPr>
          <p:spPr>
            <a:xfrm>
              <a:off x="8466310" y="2563946"/>
              <a:ext cx="914400" cy="968833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55"/>
            <p:cNvCxnSpPr/>
            <p:nvPr/>
          </p:nvCxnSpPr>
          <p:spPr>
            <a:xfrm flipH="1">
              <a:off x="8466310" y="2563946"/>
              <a:ext cx="914400" cy="1001993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Группа 56"/>
          <p:cNvGrpSpPr/>
          <p:nvPr/>
        </p:nvGrpSpPr>
        <p:grpSpPr>
          <a:xfrm>
            <a:off x="8534413" y="5949280"/>
            <a:ext cx="150843" cy="234558"/>
            <a:chOff x="8466310" y="2563946"/>
            <a:chExt cx="914400" cy="1001993"/>
          </a:xfrm>
        </p:grpSpPr>
        <p:cxnSp>
          <p:nvCxnSpPr>
            <p:cNvPr id="58" name="Прямая соединительная линия 57"/>
            <p:cNvCxnSpPr/>
            <p:nvPr/>
          </p:nvCxnSpPr>
          <p:spPr>
            <a:xfrm>
              <a:off x="8466310" y="2563946"/>
              <a:ext cx="914400" cy="968833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Прямая соединительная линия 58"/>
            <p:cNvCxnSpPr/>
            <p:nvPr/>
          </p:nvCxnSpPr>
          <p:spPr>
            <a:xfrm flipH="1">
              <a:off x="8466310" y="2563946"/>
              <a:ext cx="914400" cy="1001993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Группа 59"/>
          <p:cNvGrpSpPr/>
          <p:nvPr/>
        </p:nvGrpSpPr>
        <p:grpSpPr>
          <a:xfrm>
            <a:off x="8541508" y="5213447"/>
            <a:ext cx="150843" cy="234558"/>
            <a:chOff x="8466310" y="2563946"/>
            <a:chExt cx="914400" cy="1001993"/>
          </a:xfrm>
        </p:grpSpPr>
        <p:cxnSp>
          <p:nvCxnSpPr>
            <p:cNvPr id="61" name="Прямая соединительная линия 60"/>
            <p:cNvCxnSpPr/>
            <p:nvPr/>
          </p:nvCxnSpPr>
          <p:spPr>
            <a:xfrm>
              <a:off x="8466310" y="2563946"/>
              <a:ext cx="914400" cy="968833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Прямая соединительная линия 61"/>
            <p:cNvCxnSpPr/>
            <p:nvPr/>
          </p:nvCxnSpPr>
          <p:spPr>
            <a:xfrm flipH="1">
              <a:off x="8466310" y="2563946"/>
              <a:ext cx="914400" cy="1001993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1945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2428</TotalTime>
  <Words>1103</Words>
  <Application>Microsoft Office PowerPoint</Application>
  <PresentationFormat>Экран (4:3)</PresentationFormat>
  <Paragraphs>200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КОЛИЧЕСТВО ПОДНАДЗОРНЫХ ОПАСНЫХ ПРОИЗВОДСТВЕННЫХ ОБЪЕКТОВКОЛИЧЕСТВО КОЛИЧЕСТВО ПОДНАДЗОРНЫХ ОПАСНЫХ ПРОИЗВОДСТВЕННЫХ ОБЪЕКТОВааааааПОДНАДЗ ОПАСНЫХ ПРОИЗВОДСТВЕННЫХ ОБЪЕКТОВ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 Б. Карпов</dc:creator>
  <cp:lastModifiedBy>Марина Г. Кочнева</cp:lastModifiedBy>
  <cp:revision>104</cp:revision>
  <dcterms:created xsi:type="dcterms:W3CDTF">2025-03-05T11:16:49Z</dcterms:created>
  <dcterms:modified xsi:type="dcterms:W3CDTF">2025-05-05T08:42:04Z</dcterms:modified>
</cp:coreProperties>
</file>